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91" r:id="rId2"/>
    <p:sldId id="319" r:id="rId3"/>
    <p:sldId id="320" r:id="rId4"/>
    <p:sldId id="326" r:id="rId5"/>
    <p:sldId id="260" r:id="rId6"/>
    <p:sldId id="321" r:id="rId7"/>
    <p:sldId id="322" r:id="rId8"/>
    <p:sldId id="323" r:id="rId9"/>
    <p:sldId id="273" r:id="rId10"/>
    <p:sldId id="310" r:id="rId11"/>
    <p:sldId id="324" r:id="rId12"/>
    <p:sldId id="295" r:id="rId13"/>
    <p:sldId id="325" r:id="rId14"/>
    <p:sldId id="296" r:id="rId15"/>
    <p:sldId id="292" r:id="rId16"/>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CC"/>
    <a:srgbClr val="000099"/>
    <a:srgbClr val="FFFF66"/>
    <a:srgbClr val="000066"/>
    <a:srgbClr val="FF0000"/>
    <a:srgbClr val="92E0F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4217" autoAdjust="0"/>
    <p:restoredTop sz="92906" autoAdjust="0"/>
  </p:normalViewPr>
  <p:slideViewPr>
    <p:cSldViewPr>
      <p:cViewPr>
        <p:scale>
          <a:sx n="66" d="100"/>
          <a:sy n="66" d="100"/>
        </p:scale>
        <p:origin x="-1116"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7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442" tIns="45721" rIns="91442" bIns="45721" numCol="1" anchor="t" anchorCtr="0" compatLnSpc="1">
            <a:prstTxWarp prst="textNoShape">
              <a:avLst/>
            </a:prstTxWarp>
          </a:bodyPr>
          <a:lstStyle>
            <a:lvl1pPr defTabSz="914472">
              <a:spcBef>
                <a:spcPct val="0"/>
              </a:spcBef>
              <a:buFontTx/>
              <a:buNone/>
              <a:defRPr sz="1200"/>
            </a:lvl1pPr>
          </a:lstStyle>
          <a:p>
            <a:pPr>
              <a:defRPr/>
            </a:pPr>
            <a:endParaRPr lang="it-IT"/>
          </a:p>
        </p:txBody>
      </p:sp>
      <p:sp>
        <p:nvSpPr>
          <p:cNvPr id="3" name="Segnaposto data 2"/>
          <p:cNvSpPr>
            <a:spLocks noGrp="1"/>
          </p:cNvSpPr>
          <p:nvPr>
            <p:ph type="dt" sz="quarter" idx="1"/>
          </p:nvPr>
        </p:nvSpPr>
        <p:spPr bwMode="auto">
          <a:xfrm>
            <a:off x="3849688" y="0"/>
            <a:ext cx="2946400" cy="496888"/>
          </a:xfrm>
          <a:prstGeom prst="rect">
            <a:avLst/>
          </a:prstGeom>
          <a:noFill/>
          <a:ln w="9525">
            <a:noFill/>
            <a:miter lim="800000"/>
            <a:headEnd/>
            <a:tailEnd/>
          </a:ln>
        </p:spPr>
        <p:txBody>
          <a:bodyPr vert="horz" wrap="square" lIns="91442" tIns="45721" rIns="91442" bIns="45721" numCol="1" anchor="t" anchorCtr="0" compatLnSpc="1">
            <a:prstTxWarp prst="textNoShape">
              <a:avLst/>
            </a:prstTxWarp>
          </a:bodyPr>
          <a:lstStyle>
            <a:lvl1pPr algn="r" defTabSz="914472">
              <a:spcBef>
                <a:spcPct val="0"/>
              </a:spcBef>
              <a:buFontTx/>
              <a:buNone/>
              <a:defRPr sz="1200"/>
            </a:lvl1pPr>
          </a:lstStyle>
          <a:p>
            <a:pPr>
              <a:defRPr/>
            </a:pPr>
            <a:fld id="{5CE60D0E-611E-46A4-A4C6-14EF83D46F9E}" type="datetimeFigureOut">
              <a:rPr lang="it-IT"/>
              <a:pPr>
                <a:defRPr/>
              </a:pPr>
              <a:t>04/06/2013</a:t>
            </a:fld>
            <a:endParaRPr lang="it-IT"/>
          </a:p>
        </p:txBody>
      </p:sp>
      <p:sp>
        <p:nvSpPr>
          <p:cNvPr id="4" name="Segnaposto piè di pagina 3"/>
          <p:cNvSpPr>
            <a:spLocks noGrp="1"/>
          </p:cNvSpPr>
          <p:nvPr>
            <p:ph type="ftr" sz="quarter" idx="2"/>
          </p:nvPr>
        </p:nvSpPr>
        <p:spPr bwMode="auto">
          <a:xfrm>
            <a:off x="0" y="9428163"/>
            <a:ext cx="2946400" cy="496887"/>
          </a:xfrm>
          <a:prstGeom prst="rect">
            <a:avLst/>
          </a:prstGeom>
          <a:noFill/>
          <a:ln w="9525">
            <a:noFill/>
            <a:miter lim="800000"/>
            <a:headEnd/>
            <a:tailEnd/>
          </a:ln>
        </p:spPr>
        <p:txBody>
          <a:bodyPr vert="horz" wrap="square" lIns="91442" tIns="45721" rIns="91442" bIns="45721" numCol="1" anchor="b" anchorCtr="0" compatLnSpc="1">
            <a:prstTxWarp prst="textNoShape">
              <a:avLst/>
            </a:prstTxWarp>
          </a:bodyPr>
          <a:lstStyle>
            <a:lvl1pPr defTabSz="914472">
              <a:spcBef>
                <a:spcPct val="0"/>
              </a:spcBef>
              <a:buFontTx/>
              <a:buNone/>
              <a:defRPr sz="1200"/>
            </a:lvl1pPr>
          </a:lstStyle>
          <a:p>
            <a:pPr>
              <a:defRPr/>
            </a:pPr>
            <a:endParaRPr lang="it-IT"/>
          </a:p>
        </p:txBody>
      </p:sp>
      <p:sp>
        <p:nvSpPr>
          <p:cNvPr id="5" name="Segnaposto numero diapositiva 4"/>
          <p:cNvSpPr>
            <a:spLocks noGrp="1"/>
          </p:cNvSpPr>
          <p:nvPr>
            <p:ph type="sldNum" sz="quarter" idx="3"/>
          </p:nvPr>
        </p:nvSpPr>
        <p:spPr bwMode="auto">
          <a:xfrm>
            <a:off x="3849688" y="9428163"/>
            <a:ext cx="2946400" cy="496887"/>
          </a:xfrm>
          <a:prstGeom prst="rect">
            <a:avLst/>
          </a:prstGeom>
          <a:noFill/>
          <a:ln w="9525">
            <a:noFill/>
            <a:miter lim="800000"/>
            <a:headEnd/>
            <a:tailEnd/>
          </a:ln>
        </p:spPr>
        <p:txBody>
          <a:bodyPr vert="horz" wrap="square" lIns="91442" tIns="45721" rIns="91442" bIns="45721" numCol="1" anchor="b" anchorCtr="0" compatLnSpc="1">
            <a:prstTxWarp prst="textNoShape">
              <a:avLst/>
            </a:prstTxWarp>
          </a:bodyPr>
          <a:lstStyle>
            <a:lvl1pPr algn="r" defTabSz="914472">
              <a:spcBef>
                <a:spcPct val="0"/>
              </a:spcBef>
              <a:buFontTx/>
              <a:buNone/>
              <a:defRPr sz="1200"/>
            </a:lvl1pPr>
          </a:lstStyle>
          <a:p>
            <a:pPr>
              <a:defRPr/>
            </a:pPr>
            <a:fld id="{E57FD8AD-7815-460B-AE14-064DFAF6F1ED}" type="slidenum">
              <a:rPr lang="it-IT"/>
              <a:pPr>
                <a:defRPr/>
              </a:pPr>
              <a:t>‹#›</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442" tIns="45721" rIns="91442" bIns="45721" numCol="1" anchor="t" anchorCtr="0" compatLnSpc="1">
            <a:prstTxWarp prst="textNoShape">
              <a:avLst/>
            </a:prstTxWarp>
          </a:bodyPr>
          <a:lstStyle>
            <a:lvl1pPr defTabSz="914472">
              <a:spcBef>
                <a:spcPct val="0"/>
              </a:spcBef>
              <a:buFontTx/>
              <a:buNone/>
              <a:defRPr sz="1200"/>
            </a:lvl1pPr>
          </a:lstStyle>
          <a:p>
            <a:pPr>
              <a:defRPr/>
            </a:pPr>
            <a:endParaRPr lang="it-IT"/>
          </a:p>
        </p:txBody>
      </p:sp>
      <p:sp>
        <p:nvSpPr>
          <p:cNvPr id="3" name="Segnaposto data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442" tIns="45721" rIns="91442" bIns="45721" numCol="1" anchor="t" anchorCtr="0" compatLnSpc="1">
            <a:prstTxWarp prst="textNoShape">
              <a:avLst/>
            </a:prstTxWarp>
          </a:bodyPr>
          <a:lstStyle>
            <a:lvl1pPr algn="r" defTabSz="914472">
              <a:spcBef>
                <a:spcPct val="0"/>
              </a:spcBef>
              <a:buFontTx/>
              <a:buNone/>
              <a:defRPr sz="1200"/>
            </a:lvl1pPr>
          </a:lstStyle>
          <a:p>
            <a:pPr>
              <a:defRPr/>
            </a:pPr>
            <a:fld id="{4152B591-DFC9-490D-B28C-27F037025064}" type="datetimeFigureOut">
              <a:rPr lang="it-IT"/>
              <a:pPr>
                <a:defRPr/>
              </a:pPr>
              <a:t>04/06/2013</a:t>
            </a:fld>
            <a:endParaRPr lang="it-IT"/>
          </a:p>
        </p:txBody>
      </p:sp>
      <p:sp>
        <p:nvSpPr>
          <p:cNvPr id="4" name="Segnaposto immagine diapositiva 3"/>
          <p:cNvSpPr>
            <a:spLocks noGrp="1" noRot="1" noChangeAspect="1"/>
          </p:cNvSpPr>
          <p:nvPr>
            <p:ph type="sldImg" idx="2"/>
          </p:nvPr>
        </p:nvSpPr>
        <p:spPr>
          <a:xfrm>
            <a:off x="919163" y="746125"/>
            <a:ext cx="4960937" cy="3721100"/>
          </a:xfrm>
          <a:prstGeom prst="rect">
            <a:avLst/>
          </a:prstGeom>
          <a:noFill/>
          <a:ln w="12700">
            <a:solidFill>
              <a:prstClr val="black"/>
            </a:solidFill>
          </a:ln>
        </p:spPr>
        <p:txBody>
          <a:bodyPr vert="horz" lIns="88230" tIns="44115" rIns="88230" bIns="44115" rtlCol="0" anchor="ctr"/>
          <a:lstStyle/>
          <a:p>
            <a:pPr lvl="0"/>
            <a:endParaRPr lang="it-IT" noProof="0" smtClean="0"/>
          </a:p>
        </p:txBody>
      </p:sp>
      <p:sp>
        <p:nvSpPr>
          <p:cNvPr id="5" name="Segnaposto note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1442" tIns="45721" rIns="91442" bIns="45721" numCol="1" anchor="t" anchorCtr="0" compatLnSpc="1">
            <a:prstTxWarp prst="textNoShape">
              <a:avLst/>
            </a:prstTxWarp>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bwMode="auto">
          <a:xfrm>
            <a:off x="0" y="9428163"/>
            <a:ext cx="2946400" cy="496887"/>
          </a:xfrm>
          <a:prstGeom prst="rect">
            <a:avLst/>
          </a:prstGeom>
          <a:noFill/>
          <a:ln w="9525">
            <a:noFill/>
            <a:miter lim="800000"/>
            <a:headEnd/>
            <a:tailEnd/>
          </a:ln>
        </p:spPr>
        <p:txBody>
          <a:bodyPr vert="horz" wrap="square" lIns="91442" tIns="45721" rIns="91442" bIns="45721" numCol="1" anchor="b" anchorCtr="0" compatLnSpc="1">
            <a:prstTxWarp prst="textNoShape">
              <a:avLst/>
            </a:prstTxWarp>
          </a:bodyPr>
          <a:lstStyle>
            <a:lvl1pPr defTabSz="914472">
              <a:spcBef>
                <a:spcPct val="0"/>
              </a:spcBef>
              <a:buFontTx/>
              <a:buNone/>
              <a:defRPr sz="1200"/>
            </a:lvl1pPr>
          </a:lstStyle>
          <a:p>
            <a:pPr>
              <a:defRPr/>
            </a:pPr>
            <a:endParaRPr lang="it-IT"/>
          </a:p>
        </p:txBody>
      </p:sp>
      <p:sp>
        <p:nvSpPr>
          <p:cNvPr id="7" name="Segnaposto numero diapositiva 6"/>
          <p:cNvSpPr>
            <a:spLocks noGrp="1"/>
          </p:cNvSpPr>
          <p:nvPr>
            <p:ph type="sldNum" sz="quarter" idx="5"/>
          </p:nvPr>
        </p:nvSpPr>
        <p:spPr bwMode="auto">
          <a:xfrm>
            <a:off x="3849688" y="9428163"/>
            <a:ext cx="2946400" cy="496887"/>
          </a:xfrm>
          <a:prstGeom prst="rect">
            <a:avLst/>
          </a:prstGeom>
          <a:noFill/>
          <a:ln w="9525">
            <a:noFill/>
            <a:miter lim="800000"/>
            <a:headEnd/>
            <a:tailEnd/>
          </a:ln>
        </p:spPr>
        <p:txBody>
          <a:bodyPr vert="horz" wrap="square" lIns="91442" tIns="45721" rIns="91442" bIns="45721" numCol="1" anchor="b" anchorCtr="0" compatLnSpc="1">
            <a:prstTxWarp prst="textNoShape">
              <a:avLst/>
            </a:prstTxWarp>
          </a:bodyPr>
          <a:lstStyle>
            <a:lvl1pPr algn="r" defTabSz="914472">
              <a:spcBef>
                <a:spcPct val="0"/>
              </a:spcBef>
              <a:buFontTx/>
              <a:buNone/>
              <a:defRPr sz="1200"/>
            </a:lvl1pPr>
          </a:lstStyle>
          <a:p>
            <a:pPr>
              <a:defRPr/>
            </a:pPr>
            <a:fld id="{B40FC529-8073-4DAF-BABD-6D3A0F03A085}"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egnaposto numero diapositiva 6"/>
          <p:cNvSpPr txBox="1">
            <a:spLocks noGrp="1"/>
          </p:cNvSpPr>
          <p:nvPr/>
        </p:nvSpPr>
        <p:spPr bwMode="auto">
          <a:xfrm>
            <a:off x="3849688" y="9428163"/>
            <a:ext cx="2946400" cy="496887"/>
          </a:xfrm>
          <a:prstGeom prst="rect">
            <a:avLst/>
          </a:prstGeom>
          <a:noFill/>
          <a:ln w="9525">
            <a:noFill/>
            <a:miter lim="800000"/>
            <a:headEnd/>
            <a:tailEnd/>
          </a:ln>
        </p:spPr>
        <p:txBody>
          <a:bodyPr lIns="91435" tIns="45718" rIns="91435" bIns="45718" anchor="b"/>
          <a:lstStyle/>
          <a:p>
            <a:pPr algn="r" defTabSz="912813"/>
            <a:fld id="{C4796A1B-4C89-46C8-A79B-E520222EBEC2}" type="slidenum">
              <a:rPr lang="it-IT" sz="1200"/>
              <a:pPr algn="r" defTabSz="912813"/>
              <a:t>1</a:t>
            </a:fld>
            <a:endParaRPr lang="it-IT" sz="1200"/>
          </a:p>
        </p:txBody>
      </p:sp>
      <p:sp>
        <p:nvSpPr>
          <p:cNvPr id="81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195" name="Segnaposto note 2"/>
          <p:cNvSpPr>
            <a:spLocks noGrp="1"/>
          </p:cNvSpPr>
          <p:nvPr>
            <p:ph type="body" idx="1"/>
          </p:nvPr>
        </p:nvSpPr>
        <p:spPr>
          <a:noFill/>
          <a:ln/>
        </p:spPr>
        <p:txBody>
          <a:bodyPr/>
          <a:lstStyle/>
          <a:p>
            <a:pPr eaLnBrk="1" hangingPunct="1">
              <a:spcBef>
                <a:spcPct val="0"/>
              </a:spcBef>
            </a:pPr>
            <a:endParaRPr lang="en-GB" smtClean="0"/>
          </a:p>
        </p:txBody>
      </p:sp>
      <p:sp>
        <p:nvSpPr>
          <p:cNvPr id="8196" name="Segnaposto numero diapositiva 3"/>
          <p:cNvSpPr txBox="1">
            <a:spLocks noGrp="1"/>
          </p:cNvSpPr>
          <p:nvPr/>
        </p:nvSpPr>
        <p:spPr bwMode="auto">
          <a:xfrm>
            <a:off x="3849688" y="9428163"/>
            <a:ext cx="2946400" cy="496887"/>
          </a:xfrm>
          <a:prstGeom prst="rect">
            <a:avLst/>
          </a:prstGeom>
          <a:noFill/>
          <a:ln w="9525">
            <a:noFill/>
            <a:miter lim="800000"/>
            <a:headEnd/>
            <a:tailEnd/>
          </a:ln>
        </p:spPr>
        <p:txBody>
          <a:bodyPr lIns="91435" tIns="45718" rIns="91435" bIns="45718" anchor="b"/>
          <a:lstStyle/>
          <a:p>
            <a:pPr algn="r" defTabSz="912813"/>
            <a:fld id="{6E84E529-84F8-46B8-A58E-4AC7EA9076DB}" type="slidenum">
              <a:rPr lang="it-IT" sz="1200"/>
              <a:pPr algn="r" defTabSz="912813"/>
              <a:t>1</a:t>
            </a:fld>
            <a:endParaRPr lang="it-IT"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headEnd/>
            <a:tailEnd/>
          </a:ln>
        </p:spPr>
      </p:sp>
      <p:sp>
        <p:nvSpPr>
          <p:cNvPr id="10242"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headEnd/>
            <a:tailEnd/>
          </a:ln>
        </p:spPr>
      </p:sp>
      <p:sp>
        <p:nvSpPr>
          <p:cNvPr id="12290"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TextEdit="1"/>
          </p:cNvSpPr>
          <p:nvPr>
            <p:ph type="sldImg"/>
          </p:nvPr>
        </p:nvSpPr>
        <p:spPr bwMode="auto">
          <a:noFill/>
          <a:ln>
            <a:solidFill>
              <a:srgbClr val="000000"/>
            </a:solidFill>
            <a:miter lim="800000"/>
            <a:headEnd/>
            <a:tailEnd/>
          </a:ln>
        </p:spPr>
      </p:sp>
      <p:sp>
        <p:nvSpPr>
          <p:cNvPr id="14338"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p:spPr>
      </p:sp>
      <p:sp>
        <p:nvSpPr>
          <p:cNvPr id="22530"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6"/>
          <p:cNvSpPr txBox="1">
            <a:spLocks noGrp="1"/>
          </p:cNvSpPr>
          <p:nvPr/>
        </p:nvSpPr>
        <p:spPr bwMode="auto">
          <a:xfrm>
            <a:off x="3849688" y="9428163"/>
            <a:ext cx="2946400" cy="496887"/>
          </a:xfrm>
          <a:prstGeom prst="rect">
            <a:avLst/>
          </a:prstGeom>
          <a:noFill/>
          <a:ln w="9525">
            <a:noFill/>
            <a:miter lim="800000"/>
            <a:headEnd/>
            <a:tailEnd/>
          </a:ln>
        </p:spPr>
        <p:txBody>
          <a:bodyPr lIns="91435" tIns="45718" rIns="91435" bIns="45718" anchor="b"/>
          <a:lstStyle/>
          <a:p>
            <a:pPr algn="r" defTabSz="912813"/>
            <a:fld id="{9F9F96A1-A746-415F-A437-18D91391E7D1}" type="slidenum">
              <a:rPr lang="it-IT" sz="1200"/>
              <a:pPr algn="r" defTabSz="912813"/>
              <a:t>15</a:t>
            </a:fld>
            <a:endParaRPr lang="it-IT" sz="1200"/>
          </a:p>
        </p:txBody>
      </p:sp>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200" b="1">
                <a:solidFill>
                  <a:schemeClr val="tx1"/>
                </a:solidFill>
              </a:defRPr>
            </a:lvl1pPr>
          </a:lstStyle>
          <a:p>
            <a:r>
              <a:rPr lang="en-US" dirty="0" smtClean="0"/>
              <a:t>Click to edit Master title style</a:t>
            </a:r>
            <a:endParaRPr lang="it-IT"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Content Placeholder 1"/>
          <p:cNvSpPr>
            <a:spLocks noGrp="1"/>
          </p:cNvSpPr>
          <p:nvPr>
            <p:ph/>
          </p:nvPr>
        </p:nvSpPr>
        <p:spPr>
          <a:xfrm>
            <a:off x="251520" y="764705"/>
            <a:ext cx="8640960" cy="53285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t-IT" dirty="0"/>
          </a:p>
        </p:txBody>
      </p:sp>
      <p:sp>
        <p:nvSpPr>
          <p:cNvPr id="10" name="Rectangle 2"/>
          <p:cNvSpPr>
            <a:spLocks noGrp="1" noChangeArrowheads="1"/>
          </p:cNvSpPr>
          <p:nvPr>
            <p:ph type="title" idx="13"/>
          </p:nvPr>
        </p:nvSpPr>
        <p:spPr bwMode="auto">
          <a:xfrm>
            <a:off x="1331640" y="44624"/>
            <a:ext cx="7668000" cy="634082"/>
          </a:xfrm>
          <a:prstGeom prst="rect">
            <a:avLst/>
          </a:prstGeom>
          <a:noFill/>
          <a:ln w="9525">
            <a:noFill/>
            <a:miter lim="800000"/>
            <a:headEnd/>
            <a:tailEnd/>
          </a:ln>
        </p:spPr>
        <p:txBody>
          <a:bodyPr/>
          <a:lstStyle/>
          <a:p>
            <a:pPr lvl="0"/>
            <a:r>
              <a:rPr lang="it-IT" dirty="0" smtClean="0"/>
              <a:t>Fare clic per modificare lo stile del titolo</a:t>
            </a:r>
          </a:p>
        </p:txBody>
      </p:sp>
      <p:sp>
        <p:nvSpPr>
          <p:cNvPr id="4" name="Segnaposto data 4"/>
          <p:cNvSpPr>
            <a:spLocks noGrp="1"/>
          </p:cNvSpPr>
          <p:nvPr>
            <p:ph type="dt" sz="half" idx="14"/>
          </p:nvPr>
        </p:nvSpPr>
        <p:spPr/>
        <p:txBody>
          <a:bodyPr/>
          <a:lstStyle>
            <a:lvl1pPr>
              <a:defRPr/>
            </a:lvl1pPr>
          </a:lstStyle>
          <a:p>
            <a:pPr>
              <a:defRPr/>
            </a:pPr>
            <a:endParaRPr lang="it-IT"/>
          </a:p>
        </p:txBody>
      </p:sp>
      <p:sp>
        <p:nvSpPr>
          <p:cNvPr id="5" name="Segnaposto numero diapositiva 5"/>
          <p:cNvSpPr>
            <a:spLocks noGrp="1"/>
          </p:cNvSpPr>
          <p:nvPr>
            <p:ph type="sldNum" sz="quarter" idx="15"/>
          </p:nvPr>
        </p:nvSpPr>
        <p:spPr>
          <a:xfrm>
            <a:off x="6551613" y="6381750"/>
            <a:ext cx="2555875" cy="339725"/>
          </a:xfrm>
        </p:spPr>
        <p:txBody>
          <a:bodyPr/>
          <a:lstStyle>
            <a:lvl1pPr>
              <a:defRPr/>
            </a:lvl1pPr>
          </a:lstStyle>
          <a:p>
            <a:pPr>
              <a:defRPr/>
            </a:pPr>
            <a:fld id="{54DCB8D7-1B96-4DD6-8AA4-7E289D327BEC}" type="slidenum">
              <a:rPr lang="it-IT"/>
              <a:pPr>
                <a:defRPr/>
              </a:pPr>
              <a:t>‹#›</a:t>
            </a:fld>
            <a:endParaRPr lang="it-IT"/>
          </a:p>
        </p:txBody>
      </p:sp>
      <p:sp>
        <p:nvSpPr>
          <p:cNvPr id="6" name="Segnaposto piè di pagina 6"/>
          <p:cNvSpPr>
            <a:spLocks noGrp="1"/>
          </p:cNvSpPr>
          <p:nvPr>
            <p:ph type="ftr" sz="quarter" idx="16"/>
          </p:nvPr>
        </p:nvSpPr>
        <p:spPr/>
        <p:txBody>
          <a:bodyPr/>
          <a:lstStyle>
            <a:lvl1pPr>
              <a:defRPr/>
            </a:lvl1pPr>
          </a:lstStyle>
          <a:p>
            <a:pPr>
              <a:defRPr/>
            </a:pP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 name="Content Placeholder 1"/>
          <p:cNvSpPr>
            <a:spLocks noGrp="1"/>
          </p:cNvSpPr>
          <p:nvPr>
            <p:ph/>
          </p:nvPr>
        </p:nvSpPr>
        <p:spPr>
          <a:xfrm>
            <a:off x="251520" y="764705"/>
            <a:ext cx="8640960" cy="5328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31913" y="44450"/>
            <a:ext cx="7667625" cy="63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250825" y="765175"/>
            <a:ext cx="8642350" cy="532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0" y="6381750"/>
            <a:ext cx="255587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solidFill>
                  <a:schemeClr val="bg1"/>
                </a:solidFill>
              </a:defRPr>
            </a:lvl1pPr>
          </a:lstStyle>
          <a:p>
            <a:pPr>
              <a:defRPr/>
            </a:pPr>
            <a:endParaRPr lang="it-IT"/>
          </a:p>
        </p:txBody>
      </p:sp>
      <p:sp>
        <p:nvSpPr>
          <p:cNvPr id="1029" name="Rectangle 5"/>
          <p:cNvSpPr>
            <a:spLocks noGrp="1" noChangeArrowheads="1"/>
          </p:cNvSpPr>
          <p:nvPr>
            <p:ph type="ftr" sz="quarter" idx="3"/>
          </p:nvPr>
        </p:nvSpPr>
        <p:spPr bwMode="auto">
          <a:xfrm>
            <a:off x="2843213" y="6381750"/>
            <a:ext cx="345757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a:defRPr/>
            </a:pPr>
            <a:endParaRPr lang="it-IT"/>
          </a:p>
        </p:txBody>
      </p:sp>
      <p:sp>
        <p:nvSpPr>
          <p:cNvPr id="1030" name="Rectangle 6"/>
          <p:cNvSpPr>
            <a:spLocks noGrp="1" noChangeArrowheads="1"/>
          </p:cNvSpPr>
          <p:nvPr>
            <p:ph type="sldNum" sz="quarter" idx="4"/>
          </p:nvPr>
        </p:nvSpPr>
        <p:spPr bwMode="auto">
          <a:xfrm>
            <a:off x="6588125" y="6381750"/>
            <a:ext cx="255587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solidFill>
                  <a:schemeClr val="bg1"/>
                </a:solidFill>
                <a:latin typeface="Arial" charset="0"/>
              </a:defRPr>
            </a:lvl1pPr>
          </a:lstStyle>
          <a:p>
            <a:pPr>
              <a:defRPr/>
            </a:pPr>
            <a:fld id="{AC69C419-EAB1-420B-AA82-741FE2859554}"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ftr="0" dt="0"/>
  <p:txStyles>
    <p:titleStyle>
      <a:lvl1pPr algn="ctr" rtl="0" eaLnBrk="0" fontAlgn="base" hangingPunct="0">
        <a:spcBef>
          <a:spcPct val="0"/>
        </a:spcBef>
        <a:spcAft>
          <a:spcPct val="0"/>
        </a:spcAft>
        <a:defRPr sz="2200">
          <a:solidFill>
            <a:schemeClr val="bg1"/>
          </a:solidFill>
          <a:latin typeface="+mj-lt"/>
          <a:ea typeface="+mj-ea"/>
          <a:cs typeface="+mj-cs"/>
        </a:defRPr>
      </a:lvl1pPr>
      <a:lvl2pPr algn="ctr" rtl="0" eaLnBrk="0" fontAlgn="base" hangingPunct="0">
        <a:spcBef>
          <a:spcPct val="0"/>
        </a:spcBef>
        <a:spcAft>
          <a:spcPct val="0"/>
        </a:spcAft>
        <a:defRPr sz="2200">
          <a:solidFill>
            <a:schemeClr val="bg1"/>
          </a:solidFill>
          <a:latin typeface="Arial" charset="0"/>
        </a:defRPr>
      </a:lvl2pPr>
      <a:lvl3pPr algn="ctr" rtl="0" eaLnBrk="0" fontAlgn="base" hangingPunct="0">
        <a:spcBef>
          <a:spcPct val="0"/>
        </a:spcBef>
        <a:spcAft>
          <a:spcPct val="0"/>
        </a:spcAft>
        <a:defRPr sz="2200">
          <a:solidFill>
            <a:schemeClr val="bg1"/>
          </a:solidFill>
          <a:latin typeface="Arial" charset="0"/>
        </a:defRPr>
      </a:lvl3pPr>
      <a:lvl4pPr algn="ctr" rtl="0" eaLnBrk="0" fontAlgn="base" hangingPunct="0">
        <a:spcBef>
          <a:spcPct val="0"/>
        </a:spcBef>
        <a:spcAft>
          <a:spcPct val="0"/>
        </a:spcAft>
        <a:defRPr sz="2200">
          <a:solidFill>
            <a:schemeClr val="bg1"/>
          </a:solidFill>
          <a:latin typeface="Arial" charset="0"/>
        </a:defRPr>
      </a:lvl4pPr>
      <a:lvl5pPr algn="ctr" rtl="0" eaLnBrk="0" fontAlgn="base" hangingPunct="0">
        <a:spcBef>
          <a:spcPct val="0"/>
        </a:spcBef>
        <a:spcAft>
          <a:spcPct val="0"/>
        </a:spcAft>
        <a:defRPr sz="2200">
          <a:solidFill>
            <a:schemeClr val="bg1"/>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ü"/>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ei.in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ChangeArrowheads="1"/>
          </p:cNvSpPr>
          <p:nvPr/>
        </p:nvSpPr>
        <p:spPr bwMode="auto">
          <a:xfrm>
            <a:off x="684213" y="1268413"/>
            <a:ext cx="7848600" cy="4360862"/>
          </a:xfrm>
          <a:prstGeom prst="rect">
            <a:avLst/>
          </a:prstGeom>
          <a:noFill/>
          <a:ln w="9525">
            <a:noFill/>
            <a:miter lim="800000"/>
            <a:headEnd/>
            <a:tailEnd/>
          </a:ln>
        </p:spPr>
        <p:txBody>
          <a:bodyPr>
            <a:spAutoFit/>
          </a:bodyPr>
          <a:lstStyle/>
          <a:p>
            <a:pPr algn="ctr"/>
            <a:r>
              <a:rPr lang="en-GB" b="1">
                <a:solidFill>
                  <a:srgbClr val="000099"/>
                </a:solidFill>
              </a:rPr>
              <a:t>CEI Expert Meeting on Tourism </a:t>
            </a:r>
          </a:p>
          <a:p>
            <a:pPr algn="ctr"/>
            <a:r>
              <a:rPr lang="en-US" altLang="zh-CN" b="1">
                <a:solidFill>
                  <a:srgbClr val="000099"/>
                </a:solidFill>
                <a:ea typeface="宋体"/>
                <a:cs typeface="宋体"/>
              </a:rPr>
              <a:t>“Opportunities of Transnational Tourism Development </a:t>
            </a:r>
          </a:p>
          <a:p>
            <a:pPr algn="ctr"/>
            <a:r>
              <a:rPr lang="en-US" altLang="zh-CN" b="1">
                <a:solidFill>
                  <a:srgbClr val="000099"/>
                </a:solidFill>
                <a:ea typeface="宋体"/>
                <a:cs typeface="宋体"/>
              </a:rPr>
              <a:t>in CEI countries”</a:t>
            </a:r>
          </a:p>
          <a:p>
            <a:pPr algn="ctr"/>
            <a:r>
              <a:rPr lang="en-US" altLang="zh-CN" b="1">
                <a:solidFill>
                  <a:srgbClr val="000099"/>
                </a:solidFill>
                <a:ea typeface="宋体"/>
                <a:cs typeface="宋体"/>
              </a:rPr>
              <a:t>6 June 2013, </a:t>
            </a:r>
            <a:r>
              <a:rPr lang="en-AU" altLang="zh-CN" b="1">
                <a:solidFill>
                  <a:srgbClr val="000099"/>
                </a:solidFill>
                <a:ea typeface="宋体"/>
                <a:cs typeface="宋体"/>
              </a:rPr>
              <a:t>Gödöllő (Budapest)</a:t>
            </a:r>
            <a:endParaRPr lang="en-GB" b="1">
              <a:solidFill>
                <a:schemeClr val="accent2"/>
              </a:solidFill>
            </a:endParaRPr>
          </a:p>
          <a:p>
            <a:pPr algn="ctr"/>
            <a:endParaRPr lang="en-GB" b="1">
              <a:solidFill>
                <a:srgbClr val="222268"/>
              </a:solidFill>
            </a:endParaRPr>
          </a:p>
          <a:p>
            <a:pPr algn="ctr"/>
            <a:endParaRPr lang="en-AU" altLang="zh-CN" sz="2000" b="1">
              <a:solidFill>
                <a:srgbClr val="222268"/>
              </a:solidFill>
              <a:ea typeface="宋体"/>
              <a:cs typeface="宋体"/>
            </a:endParaRPr>
          </a:p>
          <a:p>
            <a:pPr algn="ctr"/>
            <a:r>
              <a:rPr lang="en-AU" altLang="zh-CN" sz="2600" b="1" i="1">
                <a:solidFill>
                  <a:srgbClr val="222268"/>
                </a:solidFill>
                <a:ea typeface="宋体"/>
                <a:cs typeface="宋体"/>
              </a:rPr>
              <a:t>Support possibilities of thematic tourist developments through CEI funds</a:t>
            </a:r>
            <a:endParaRPr lang="en-GB" sz="2600" b="1" i="1">
              <a:solidFill>
                <a:srgbClr val="222268"/>
              </a:solidFill>
            </a:endParaRPr>
          </a:p>
          <a:p>
            <a:pPr lvl="1" algn="ctr"/>
            <a:endParaRPr lang="en-GB" sz="2400" b="1" i="1">
              <a:solidFill>
                <a:srgbClr val="FFFF00"/>
              </a:solidFill>
            </a:endParaRPr>
          </a:p>
          <a:p>
            <a:pPr lvl="1" algn="ctr"/>
            <a:endParaRPr lang="en-GB" sz="2000" b="1">
              <a:solidFill>
                <a:srgbClr val="222268"/>
              </a:solidFill>
            </a:endParaRPr>
          </a:p>
          <a:p>
            <a:pPr lvl="1" algn="ctr"/>
            <a:endParaRPr lang="en-GB" sz="2000">
              <a:solidFill>
                <a:srgbClr val="222268"/>
              </a:solidFill>
            </a:endParaRPr>
          </a:p>
          <a:p>
            <a:pPr lvl="1" algn="ctr"/>
            <a:r>
              <a:rPr lang="en-GB" sz="2000">
                <a:solidFill>
                  <a:srgbClr val="222268"/>
                </a:solidFill>
              </a:rPr>
              <a:t>Amb. </a:t>
            </a:r>
            <a:r>
              <a:rPr lang="en-AU" altLang="zh-CN" sz="2000">
                <a:solidFill>
                  <a:srgbClr val="222268"/>
                </a:solidFill>
                <a:ea typeface="宋体"/>
                <a:cs typeface="宋体"/>
              </a:rPr>
              <a:t> Margit WAESTFELT</a:t>
            </a:r>
          </a:p>
          <a:p>
            <a:pPr lvl="1" algn="ctr"/>
            <a:r>
              <a:rPr lang="en-AU" altLang="zh-CN" sz="2000">
                <a:solidFill>
                  <a:srgbClr val="222268"/>
                </a:solidFill>
                <a:ea typeface="宋体"/>
                <a:cs typeface="宋体"/>
              </a:rPr>
              <a:t>CEI Alternate Secretary General</a:t>
            </a:r>
            <a:endParaRPr lang="en-GB" sz="2000">
              <a:solidFill>
                <a:srgbClr val="222268"/>
              </a:solidFill>
            </a:endParaRPr>
          </a:p>
          <a:p>
            <a:pPr lvl="1" algn="ctr"/>
            <a:endParaRPr lang="en-GB" sz="1400" b="1">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contenuto 1"/>
          <p:cNvSpPr>
            <a:spLocks noGrp="1"/>
          </p:cNvSpPr>
          <p:nvPr>
            <p:ph/>
          </p:nvPr>
        </p:nvSpPr>
        <p:spPr>
          <a:xfrm>
            <a:off x="250825" y="476250"/>
            <a:ext cx="8642350" cy="5327650"/>
          </a:xfrm>
        </p:spPr>
        <p:txBody>
          <a:bodyPr/>
          <a:lstStyle/>
          <a:p>
            <a:pPr>
              <a:lnSpc>
                <a:spcPct val="90000"/>
              </a:lnSpc>
              <a:buFont typeface="Wingdings" pitchFamily="2" charset="2"/>
              <a:buNone/>
            </a:pPr>
            <a:endParaRPr lang="en-GB" sz="1800" smtClean="0">
              <a:solidFill>
                <a:schemeClr val="tx2"/>
              </a:solidFill>
            </a:endParaRPr>
          </a:p>
          <a:p>
            <a:pPr algn="just">
              <a:lnSpc>
                <a:spcPct val="90000"/>
              </a:lnSpc>
            </a:pPr>
            <a:r>
              <a:rPr lang="en-GB" sz="1800" smtClean="0">
                <a:solidFill>
                  <a:schemeClr val="accent2"/>
                </a:solidFill>
              </a:rPr>
              <a:t>Call for Proposals 2013</a:t>
            </a:r>
            <a:r>
              <a:rPr lang="en-GB" sz="1800" smtClean="0">
                <a:solidFill>
                  <a:schemeClr val="tx2"/>
                </a:solidFill>
              </a:rPr>
              <a:t>, deadline 17 July 2013</a:t>
            </a:r>
          </a:p>
          <a:p>
            <a:pPr algn="just">
              <a:lnSpc>
                <a:spcPct val="90000"/>
              </a:lnSpc>
            </a:pPr>
            <a:endParaRPr lang="en-GB" sz="1800" smtClean="0">
              <a:solidFill>
                <a:schemeClr val="tx2"/>
              </a:solidFill>
            </a:endParaRPr>
          </a:p>
          <a:p>
            <a:r>
              <a:rPr lang="en-GB" sz="1800" smtClean="0">
                <a:solidFill>
                  <a:schemeClr val="tx2"/>
                </a:solidFill>
              </a:rPr>
              <a:t>The KEP projects aim to transfer specific know-how from CEI EU members to CEI non-EU members</a:t>
            </a:r>
          </a:p>
          <a:p>
            <a:endParaRPr lang="en-GB" sz="1800" smtClean="0">
              <a:solidFill>
                <a:schemeClr val="tx2"/>
              </a:solidFill>
            </a:endParaRPr>
          </a:p>
          <a:p>
            <a:r>
              <a:rPr lang="en-GB" sz="1800" smtClean="0">
                <a:solidFill>
                  <a:schemeClr val="tx2"/>
                </a:solidFill>
              </a:rPr>
              <a:t>Activities include: on-the-job training, secondment of staff, study tours, peer review, consultant and expert advice, assistance in the preparation of strategic documents, technology transfer, workshops, technical assistance…</a:t>
            </a:r>
          </a:p>
          <a:p>
            <a:pPr algn="just">
              <a:lnSpc>
                <a:spcPct val="90000"/>
              </a:lnSpc>
            </a:pPr>
            <a:endParaRPr lang="en-GB" sz="1800" smtClean="0">
              <a:solidFill>
                <a:schemeClr val="tx2"/>
              </a:solidFill>
            </a:endParaRPr>
          </a:p>
          <a:p>
            <a:pPr algn="just">
              <a:lnSpc>
                <a:spcPct val="90000"/>
              </a:lnSpc>
            </a:pPr>
            <a:r>
              <a:rPr lang="en-GB" sz="1800" smtClean="0">
                <a:solidFill>
                  <a:schemeClr val="tx2"/>
                </a:solidFill>
              </a:rPr>
              <a:t>Activities should involve at least 2 CEI member states (1 EU and 1 non-EU)</a:t>
            </a:r>
          </a:p>
          <a:p>
            <a:pPr algn="just">
              <a:lnSpc>
                <a:spcPct val="90000"/>
              </a:lnSpc>
            </a:pPr>
            <a:endParaRPr lang="en-GB" sz="1800" smtClean="0">
              <a:solidFill>
                <a:schemeClr val="tx2"/>
              </a:solidFill>
            </a:endParaRPr>
          </a:p>
          <a:p>
            <a:r>
              <a:rPr lang="en-GB" sz="1800" smtClean="0">
                <a:solidFill>
                  <a:schemeClr val="tx2"/>
                </a:solidFill>
              </a:rPr>
              <a:t>Countries acting as </a:t>
            </a:r>
            <a:r>
              <a:rPr lang="en-GB" sz="1800" smtClean="0">
                <a:solidFill>
                  <a:schemeClr val="accent2"/>
                </a:solidFill>
              </a:rPr>
              <a:t>know-how providers</a:t>
            </a:r>
            <a:r>
              <a:rPr lang="en-GB" sz="1800" smtClean="0">
                <a:solidFill>
                  <a:schemeClr val="tx2"/>
                </a:solidFill>
              </a:rPr>
              <a:t>: Austria, Bulgaria, Croatia, Czech Republic, Hungary, Italy, Poland, Romania, the Slovak Republic and Slovenia</a:t>
            </a:r>
          </a:p>
          <a:p>
            <a:r>
              <a:rPr lang="en-GB" sz="1800" smtClean="0">
                <a:solidFill>
                  <a:schemeClr val="tx2"/>
                </a:solidFill>
              </a:rPr>
              <a:t>Countries acting as </a:t>
            </a:r>
            <a:r>
              <a:rPr lang="en-GB" sz="1800" smtClean="0">
                <a:solidFill>
                  <a:schemeClr val="accent2"/>
                </a:solidFill>
              </a:rPr>
              <a:t>know-how beneficiaries</a:t>
            </a:r>
            <a:r>
              <a:rPr lang="en-GB" sz="1800" smtClean="0">
                <a:solidFill>
                  <a:schemeClr val="tx2"/>
                </a:solidFill>
              </a:rPr>
              <a:t>: Albania, Belarus, Bosnia and Herzegovina, Macedonia, Moldova, Montenegro, Serbia, and Ukraine.</a:t>
            </a:r>
          </a:p>
          <a:p>
            <a:endParaRPr lang="en-GB" sz="1400" smtClean="0">
              <a:solidFill>
                <a:schemeClr val="tx2"/>
              </a:solidFill>
            </a:endParaRPr>
          </a:p>
          <a:p>
            <a:r>
              <a:rPr lang="en-GB" sz="1800" smtClean="0">
                <a:solidFill>
                  <a:schemeClr val="tx2"/>
                </a:solidFill>
              </a:rPr>
              <a:t>The CEI co-financing: maximum of 50% of the total project cost and up to the maximum amount of 40.000 EUR</a:t>
            </a:r>
            <a:endParaRPr lang="it-IT" sz="1800" smtClean="0">
              <a:solidFill>
                <a:schemeClr val="tx2"/>
              </a:solidFill>
            </a:endParaRPr>
          </a:p>
        </p:txBody>
      </p:sp>
      <p:sp>
        <p:nvSpPr>
          <p:cNvPr id="23554" name="Titolo 2"/>
          <p:cNvSpPr>
            <a:spLocks noGrp="1"/>
          </p:cNvSpPr>
          <p:nvPr>
            <p:ph type="title" idx="13"/>
          </p:nvPr>
        </p:nvSpPr>
        <p:spPr>
          <a:xfrm>
            <a:off x="1331913" y="44450"/>
            <a:ext cx="7667625" cy="635000"/>
          </a:xfrm>
        </p:spPr>
        <p:txBody>
          <a:bodyPr/>
          <a:lstStyle/>
          <a:p>
            <a:r>
              <a:rPr lang="en-GB" sz="1800" b="1" smtClean="0"/>
              <a:t>CEI Know-How Exchange Programme (KEP) – functioning</a:t>
            </a:r>
            <a:endParaRPr lang="it-IT" sz="1800" b="1" smtClean="0"/>
          </a:p>
        </p:txBody>
      </p:sp>
      <p:sp>
        <p:nvSpPr>
          <p:cNvPr id="23555" name="Segnaposto numero diapositiva 3"/>
          <p:cNvSpPr>
            <a:spLocks noGrp="1"/>
          </p:cNvSpPr>
          <p:nvPr>
            <p:ph type="sldNum" sz="quarter" idx="15"/>
          </p:nvPr>
        </p:nvSpPr>
        <p:spPr>
          <a:noFill/>
        </p:spPr>
        <p:txBody>
          <a:bodyPr/>
          <a:lstStyle/>
          <a:p>
            <a:fld id="{E4039489-0E6D-4E82-917D-A44DA7990EA6}"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contenuto 1"/>
          <p:cNvSpPr>
            <a:spLocks noGrp="1"/>
          </p:cNvSpPr>
          <p:nvPr>
            <p:ph idx="4294967295"/>
          </p:nvPr>
        </p:nvSpPr>
        <p:spPr>
          <a:xfrm>
            <a:off x="323850" y="692150"/>
            <a:ext cx="8642350" cy="5327650"/>
          </a:xfrm>
        </p:spPr>
        <p:txBody>
          <a:bodyPr/>
          <a:lstStyle/>
          <a:p>
            <a:pPr>
              <a:lnSpc>
                <a:spcPct val="90000"/>
              </a:lnSpc>
              <a:buFont typeface="Wingdings" pitchFamily="2" charset="2"/>
              <a:buNone/>
            </a:pPr>
            <a:endParaRPr lang="en-GB" sz="1800" smtClean="0">
              <a:solidFill>
                <a:schemeClr val="tx2"/>
              </a:solidFill>
            </a:endParaRPr>
          </a:p>
          <a:p>
            <a:pPr algn="just">
              <a:lnSpc>
                <a:spcPct val="90000"/>
              </a:lnSpc>
            </a:pPr>
            <a:r>
              <a:rPr lang="en-GB" sz="1800" smtClean="0">
                <a:solidFill>
                  <a:schemeClr val="accent2"/>
                </a:solidFill>
              </a:rPr>
              <a:t>9 out of 79 KEP projects </a:t>
            </a:r>
            <a:r>
              <a:rPr lang="en-GB" sz="1800" smtClean="0">
                <a:solidFill>
                  <a:schemeClr val="tx2"/>
                </a:solidFill>
              </a:rPr>
              <a:t>are in tourism sector</a:t>
            </a:r>
          </a:p>
          <a:p>
            <a:pPr algn="just">
              <a:lnSpc>
                <a:spcPct val="90000"/>
              </a:lnSpc>
            </a:pPr>
            <a:endParaRPr lang="en-GB" sz="1800" smtClean="0">
              <a:solidFill>
                <a:schemeClr val="tx2"/>
              </a:solidFill>
            </a:endParaRPr>
          </a:p>
          <a:p>
            <a:r>
              <a:rPr lang="en-GB" sz="1800" smtClean="0">
                <a:solidFill>
                  <a:schemeClr val="tx2"/>
                </a:solidFill>
              </a:rPr>
              <a:t>Mostly projects in local and regional rural tourism development, rural tourism, agro-tourism, wine tourism</a:t>
            </a:r>
          </a:p>
          <a:p>
            <a:endParaRPr lang="en-GB" sz="1800" smtClean="0">
              <a:solidFill>
                <a:schemeClr val="tx2"/>
              </a:solidFill>
            </a:endParaRPr>
          </a:p>
          <a:p>
            <a:r>
              <a:rPr lang="en-GB" sz="1800" smtClean="0">
                <a:solidFill>
                  <a:schemeClr val="tx2"/>
                </a:solidFill>
              </a:rPr>
              <a:t>Example of KEP Project in rural tourism</a:t>
            </a:r>
          </a:p>
          <a:p>
            <a:pPr>
              <a:buFont typeface="Wingdings" pitchFamily="2" charset="2"/>
              <a:buChar char="§"/>
            </a:pPr>
            <a:r>
              <a:rPr lang="en-GB" sz="1800" smtClean="0">
                <a:solidFill>
                  <a:schemeClr val="tx2"/>
                </a:solidFill>
              </a:rPr>
              <a:t>Project</a:t>
            </a:r>
            <a:r>
              <a:rPr lang="en-GB" sz="1800" i="1" smtClean="0">
                <a:solidFill>
                  <a:schemeClr val="tx2"/>
                </a:solidFill>
              </a:rPr>
              <a:t> “Meeting of EU standards through rural tourism development in Timok Region, Serbia”</a:t>
            </a:r>
          </a:p>
          <a:p>
            <a:pPr>
              <a:buFont typeface="Wingdings" pitchFamily="2" charset="2"/>
              <a:buChar char="§"/>
            </a:pPr>
            <a:r>
              <a:rPr lang="en-GB" sz="1800" smtClean="0">
                <a:solidFill>
                  <a:schemeClr val="tx2"/>
                </a:solidFill>
              </a:rPr>
              <a:t>Partners: Institute from Slovakia and Regional Development Agency Eastern Serbia</a:t>
            </a:r>
          </a:p>
          <a:p>
            <a:pPr>
              <a:buFont typeface="Wingdings" pitchFamily="2" charset="2"/>
              <a:buChar char="§"/>
            </a:pPr>
            <a:r>
              <a:rPr lang="en-GB" sz="1800" smtClean="0">
                <a:solidFill>
                  <a:schemeClr val="tx2"/>
                </a:solidFill>
              </a:rPr>
              <a:t>Main goal: to create conditions for development of rural tourism in the Timok region, in compliance with EU trends and standards, that is the role that tourism can play for improving the quality of life in rural areas and encouraging diversification of the rural economy</a:t>
            </a:r>
          </a:p>
        </p:txBody>
      </p:sp>
      <p:sp>
        <p:nvSpPr>
          <p:cNvPr id="24578" name="Titolo 2"/>
          <p:cNvSpPr>
            <a:spLocks noGrp="1"/>
          </p:cNvSpPr>
          <p:nvPr>
            <p:ph type="title" idx="4294967295"/>
          </p:nvPr>
        </p:nvSpPr>
        <p:spPr/>
        <p:txBody>
          <a:bodyPr/>
          <a:lstStyle/>
          <a:p>
            <a:r>
              <a:rPr lang="en-GB" sz="1800" b="1" smtClean="0"/>
              <a:t>CEI Know-How Exchange Programme (KEP) – tourism</a:t>
            </a:r>
            <a:endParaRPr lang="it-IT" sz="1800" b="1" smtClean="0"/>
          </a:p>
        </p:txBody>
      </p:sp>
      <p:sp>
        <p:nvSpPr>
          <p:cNvPr id="24579" name="Segnaposto numero diapositiva 3"/>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10FE60D0-0A19-4F8C-AC60-30C528F14E83}" type="slidenum">
              <a:rPr lang="it-IT" sz="1200">
                <a:solidFill>
                  <a:schemeClr val="bg1"/>
                </a:solidFill>
              </a:rPr>
              <a:pPr algn="r"/>
              <a:t>11</a:t>
            </a:fld>
            <a:endParaRPr lang="it-IT" sz="120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contenuto 1"/>
          <p:cNvSpPr>
            <a:spLocks noGrp="1"/>
          </p:cNvSpPr>
          <p:nvPr>
            <p:ph/>
          </p:nvPr>
        </p:nvSpPr>
        <p:spPr>
          <a:xfrm>
            <a:off x="250825" y="765175"/>
            <a:ext cx="8642350" cy="5327650"/>
          </a:xfrm>
        </p:spPr>
        <p:txBody>
          <a:bodyPr/>
          <a:lstStyle/>
          <a:p>
            <a:pPr algn="just" eaLnBrk="1" hangingPunct="1">
              <a:lnSpc>
                <a:spcPct val="80000"/>
              </a:lnSpc>
              <a:buFont typeface="Wingdings" pitchFamily="2" charset="2"/>
              <a:buNone/>
            </a:pPr>
            <a:endParaRPr lang="en-US" sz="1800" smtClean="0"/>
          </a:p>
          <a:p>
            <a:pPr algn="just" eaLnBrk="1" hangingPunct="1">
              <a:lnSpc>
                <a:spcPct val="80000"/>
              </a:lnSpc>
              <a:buFont typeface="Wingdings" pitchFamily="2" charset="2"/>
              <a:buNone/>
            </a:pPr>
            <a:endParaRPr lang="en-US" sz="1800" smtClean="0"/>
          </a:p>
          <a:p>
            <a:pPr algn="just" eaLnBrk="1" hangingPunct="1">
              <a:lnSpc>
                <a:spcPct val="80000"/>
              </a:lnSpc>
            </a:pPr>
            <a:r>
              <a:rPr lang="en-GB" sz="1800" smtClean="0"/>
              <a:t>CEI acts as promoter and facilitator of project initiatives linking potential beneficiaries from CEI member countries with European funding opportunities</a:t>
            </a:r>
            <a:endParaRPr lang="en-US" sz="1800" smtClean="0"/>
          </a:p>
          <a:p>
            <a:pPr algn="just" eaLnBrk="1" hangingPunct="1">
              <a:lnSpc>
                <a:spcPct val="80000"/>
              </a:lnSpc>
            </a:pPr>
            <a:endParaRPr lang="en-US" sz="1800" smtClean="0"/>
          </a:p>
          <a:p>
            <a:pPr algn="just" eaLnBrk="1" hangingPunct="1">
              <a:lnSpc>
                <a:spcPct val="80000"/>
              </a:lnSpc>
            </a:pPr>
            <a:r>
              <a:rPr lang="en-GB" sz="1800" smtClean="0"/>
              <a:t>the CEI has become a privileged actor in its relation with EU financing programmes and institutions</a:t>
            </a:r>
          </a:p>
          <a:p>
            <a:pPr algn="just" eaLnBrk="1" hangingPunct="1">
              <a:lnSpc>
                <a:spcPct val="80000"/>
              </a:lnSpc>
            </a:pPr>
            <a:endParaRPr lang="en-GB" sz="1800" smtClean="0"/>
          </a:p>
          <a:p>
            <a:pPr eaLnBrk="1" hangingPunct="1">
              <a:lnSpc>
                <a:spcPct val="80000"/>
              </a:lnSpc>
            </a:pPr>
            <a:r>
              <a:rPr lang="en-GB" sz="1800" smtClean="0"/>
              <a:t>13 projects implemented in 2004 – 2012</a:t>
            </a:r>
          </a:p>
          <a:p>
            <a:pPr eaLnBrk="1" hangingPunct="1">
              <a:lnSpc>
                <a:spcPct val="80000"/>
              </a:lnSpc>
            </a:pPr>
            <a:endParaRPr lang="en-GB" sz="1800" smtClean="0"/>
          </a:p>
          <a:p>
            <a:pPr eaLnBrk="1" hangingPunct="1">
              <a:lnSpc>
                <a:spcPct val="80000"/>
              </a:lnSpc>
            </a:pPr>
            <a:r>
              <a:rPr lang="en-US" sz="1800" smtClean="0"/>
              <a:t>10 projects currently under implementation</a:t>
            </a:r>
          </a:p>
          <a:p>
            <a:pPr eaLnBrk="1" hangingPunct="1">
              <a:lnSpc>
                <a:spcPct val="80000"/>
              </a:lnSpc>
            </a:pPr>
            <a:endParaRPr lang="en-US" sz="1800" smtClean="0"/>
          </a:p>
          <a:p>
            <a:pPr eaLnBrk="1" hangingPunct="1">
              <a:lnSpc>
                <a:spcPct val="80000"/>
              </a:lnSpc>
            </a:pPr>
            <a:r>
              <a:rPr lang="en-US" sz="1800" smtClean="0"/>
              <a:t>1 project currently implemented in tourism sector</a:t>
            </a:r>
          </a:p>
          <a:p>
            <a:pPr eaLnBrk="1" hangingPunct="1">
              <a:lnSpc>
                <a:spcPct val="80000"/>
              </a:lnSpc>
              <a:buFont typeface="Wingdings" pitchFamily="2" charset="2"/>
              <a:buNone/>
            </a:pPr>
            <a:r>
              <a:rPr lang="en-US" sz="1800" smtClean="0"/>
              <a:t>	 “SEEMORE” project – aims to promote sustainable mobility in tourism regions in Europe</a:t>
            </a:r>
          </a:p>
          <a:p>
            <a:pPr eaLnBrk="1" hangingPunct="1">
              <a:lnSpc>
                <a:spcPct val="80000"/>
              </a:lnSpc>
            </a:pPr>
            <a:endParaRPr lang="en-US" sz="1800" smtClean="0"/>
          </a:p>
        </p:txBody>
      </p:sp>
      <p:sp>
        <p:nvSpPr>
          <p:cNvPr id="25602" name="Titolo 2"/>
          <p:cNvSpPr>
            <a:spLocks noGrp="1"/>
          </p:cNvSpPr>
          <p:nvPr>
            <p:ph type="title" idx="13"/>
          </p:nvPr>
        </p:nvSpPr>
        <p:spPr>
          <a:xfrm>
            <a:off x="1331913" y="44450"/>
            <a:ext cx="7667625" cy="635000"/>
          </a:xfrm>
        </p:spPr>
        <p:txBody>
          <a:bodyPr/>
          <a:lstStyle/>
          <a:p>
            <a:r>
              <a:rPr lang="en-GB" sz="1800" b="1" smtClean="0"/>
              <a:t>Promotion of EU Projects Co-financed by the EC</a:t>
            </a:r>
            <a:endParaRPr lang="it-IT" sz="1800" smtClean="0"/>
          </a:p>
        </p:txBody>
      </p:sp>
      <p:sp>
        <p:nvSpPr>
          <p:cNvPr id="25603" name="Segnaposto numero diapositiva 3"/>
          <p:cNvSpPr>
            <a:spLocks noGrp="1"/>
          </p:cNvSpPr>
          <p:nvPr>
            <p:ph type="sldNum" sz="quarter" idx="15"/>
          </p:nvPr>
        </p:nvSpPr>
        <p:spPr>
          <a:noFill/>
        </p:spPr>
        <p:txBody>
          <a:bodyPr/>
          <a:lstStyle/>
          <a:p>
            <a:fld id="{13EA45AF-6333-4BC5-9CCF-0538E7CAB3DD}" type="slidenum">
              <a:rPr lang="it-IT" smtClean="0"/>
              <a:pPr/>
              <a:t>12</a:t>
            </a:fld>
            <a:endParaRPr 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contenuto 1"/>
          <p:cNvSpPr>
            <a:spLocks noGrp="1"/>
          </p:cNvSpPr>
          <p:nvPr>
            <p:ph idx="4294967295"/>
          </p:nvPr>
        </p:nvSpPr>
        <p:spPr/>
        <p:txBody>
          <a:bodyPr/>
          <a:lstStyle/>
          <a:p>
            <a:pPr algn="just" eaLnBrk="1" hangingPunct="1">
              <a:lnSpc>
                <a:spcPct val="80000"/>
              </a:lnSpc>
              <a:buFont typeface="Wingdings" pitchFamily="2" charset="2"/>
              <a:buNone/>
            </a:pPr>
            <a:endParaRPr lang="en-GB" sz="1800" smtClean="0"/>
          </a:p>
          <a:p>
            <a:pPr eaLnBrk="1" hangingPunct="1">
              <a:lnSpc>
                <a:spcPct val="80000"/>
              </a:lnSpc>
            </a:pPr>
            <a:endParaRPr lang="en-US" sz="1800" smtClean="0"/>
          </a:p>
        </p:txBody>
      </p:sp>
      <p:sp>
        <p:nvSpPr>
          <p:cNvPr id="26626" name="Titolo 2"/>
          <p:cNvSpPr>
            <a:spLocks noGrp="1"/>
          </p:cNvSpPr>
          <p:nvPr>
            <p:ph type="title" idx="4294967295"/>
          </p:nvPr>
        </p:nvSpPr>
        <p:spPr/>
        <p:txBody>
          <a:bodyPr/>
          <a:lstStyle/>
          <a:p>
            <a:r>
              <a:rPr lang="en-GB" sz="1800" b="1" smtClean="0"/>
              <a:t>Promotion of EU Projects Co-financed by the EC</a:t>
            </a:r>
            <a:endParaRPr lang="it-IT" sz="1800" smtClean="0"/>
          </a:p>
        </p:txBody>
      </p:sp>
      <p:sp>
        <p:nvSpPr>
          <p:cNvPr id="26627" name="Segnaposto numero diapositiva 3"/>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8A7B7435-B10E-47E7-90AD-A4616377F2A6}" type="slidenum">
              <a:rPr lang="it-IT" sz="1200">
                <a:solidFill>
                  <a:schemeClr val="bg1"/>
                </a:solidFill>
              </a:rPr>
              <a:pPr algn="r"/>
              <a:t>13</a:t>
            </a:fld>
            <a:endParaRPr lang="it-IT" sz="1200">
              <a:solidFill>
                <a:schemeClr val="bg1"/>
              </a:solidFill>
            </a:endParaRPr>
          </a:p>
        </p:txBody>
      </p:sp>
      <p:pic>
        <p:nvPicPr>
          <p:cNvPr id="26628" name="Picture 5"/>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round/>
            <a:headEnd/>
            <a:tailEnd/>
          </a:ln>
        </p:spPr>
      </p:pic>
      <p:sp>
        <p:nvSpPr>
          <p:cNvPr id="26629" name="Rectangle 6"/>
          <p:cNvSpPr>
            <a:spLocks noChangeArrowheads="1"/>
          </p:cNvSpPr>
          <p:nvPr/>
        </p:nvSpPr>
        <p:spPr bwMode="auto">
          <a:xfrm>
            <a:off x="1187450" y="2565400"/>
            <a:ext cx="3759200" cy="1066800"/>
          </a:xfrm>
          <a:prstGeom prst="rect">
            <a:avLst/>
          </a:prstGeom>
          <a:noFill/>
          <a:ln w="9525">
            <a:noFill/>
            <a:round/>
            <a:headEnd/>
            <a:tailEnd/>
          </a:ln>
        </p:spPr>
        <p:txBody>
          <a:bodyPr wrap="none" lIns="0" tIns="0" rIns="0" bIns="0">
            <a:spAutoFit/>
          </a:bodyPr>
          <a:lstStyle/>
          <a:p>
            <a:pPr defTabSz="401638">
              <a:lnSpc>
                <a:spcPts val="2100"/>
              </a:lnSpc>
              <a:buClr>
                <a:srgbClr val="000000"/>
              </a:buClr>
              <a:buSzPct val="100000"/>
              <a:buFont typeface="Times New Roman" pitchFamily="18" charset="0"/>
              <a:buNone/>
              <a:tabLst>
                <a:tab pos="635000" algn="l"/>
                <a:tab pos="1270000" algn="l"/>
                <a:tab pos="1903413" algn="l"/>
                <a:tab pos="2538413" algn="l"/>
              </a:tabLst>
            </a:pPr>
            <a:r>
              <a:rPr lang="en-US" sz="2400" b="1">
                <a:solidFill>
                  <a:srgbClr val="FF9900"/>
                </a:solidFill>
                <a:latin typeface="Calibri Bold"/>
                <a:cs typeface="Arial" charset="0"/>
              </a:rPr>
              <a:t>Sustainable  and  Energy</a:t>
            </a:r>
            <a:r>
              <a:rPr lang="en-US" sz="2400">
                <a:solidFill>
                  <a:srgbClr val="000000"/>
                </a:solidFill>
                <a:latin typeface="Times New Roman" pitchFamily="18" charset="0"/>
                <a:cs typeface="Arial" charset="0"/>
              </a:rPr>
              <a:t/>
            </a:r>
            <a:br>
              <a:rPr lang="en-US" sz="2400">
                <a:solidFill>
                  <a:srgbClr val="000000"/>
                </a:solidFill>
                <a:latin typeface="Times New Roman" pitchFamily="18" charset="0"/>
                <a:cs typeface="Arial" charset="0"/>
              </a:rPr>
            </a:br>
            <a:r>
              <a:rPr lang="en-US" sz="2400" b="1">
                <a:solidFill>
                  <a:srgbClr val="FF9900"/>
                </a:solidFill>
                <a:latin typeface="Calibri Bold"/>
                <a:cs typeface="Arial" charset="0"/>
              </a:rPr>
              <a:t>Efficient  Mobility  Options  in</a:t>
            </a:r>
            <a:r>
              <a:rPr lang="en-US" sz="2400">
                <a:solidFill>
                  <a:srgbClr val="000000"/>
                </a:solidFill>
                <a:latin typeface="Times New Roman" pitchFamily="18" charset="0"/>
                <a:cs typeface="Arial" charset="0"/>
              </a:rPr>
              <a:t/>
            </a:r>
            <a:br>
              <a:rPr lang="en-US" sz="2400">
                <a:solidFill>
                  <a:srgbClr val="000000"/>
                </a:solidFill>
                <a:latin typeface="Times New Roman" pitchFamily="18" charset="0"/>
                <a:cs typeface="Arial" charset="0"/>
              </a:rPr>
            </a:br>
            <a:r>
              <a:rPr lang="en-US" sz="2400" b="1">
                <a:solidFill>
                  <a:srgbClr val="FF9900"/>
                </a:solidFill>
                <a:latin typeface="Calibri Bold"/>
                <a:cs typeface="Arial" charset="0"/>
              </a:rPr>
              <a:t>Tourist  Regions  in  Europe</a:t>
            </a:r>
          </a:p>
          <a:p>
            <a:pPr defTabSz="401638">
              <a:lnSpc>
                <a:spcPts val="2100"/>
              </a:lnSpc>
              <a:buClr>
                <a:srgbClr val="000000"/>
              </a:buClr>
              <a:buSzPct val="100000"/>
              <a:buFont typeface="Times New Roman" pitchFamily="18" charset="0"/>
              <a:buNone/>
              <a:tabLst>
                <a:tab pos="635000" algn="l"/>
                <a:tab pos="1270000" algn="l"/>
                <a:tab pos="1903413" algn="l"/>
                <a:tab pos="2538413" algn="l"/>
              </a:tabLst>
            </a:pPr>
            <a:endParaRPr lang="en-US" sz="2400">
              <a:solidFill>
                <a:srgbClr val="0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egnaposto contenuto 1"/>
          <p:cNvSpPr>
            <a:spLocks noGrp="1"/>
          </p:cNvSpPr>
          <p:nvPr>
            <p:ph/>
          </p:nvPr>
        </p:nvSpPr>
        <p:spPr>
          <a:xfrm>
            <a:off x="250825" y="765175"/>
            <a:ext cx="8642350" cy="5327650"/>
          </a:xfrm>
        </p:spPr>
        <p:txBody>
          <a:bodyPr/>
          <a:lstStyle/>
          <a:p>
            <a:pPr eaLnBrk="1" hangingPunct="1">
              <a:lnSpc>
                <a:spcPct val="80000"/>
              </a:lnSpc>
            </a:pPr>
            <a:endParaRPr lang="en-GB" sz="1800" smtClean="0"/>
          </a:p>
          <a:p>
            <a:pPr algn="just" eaLnBrk="1" hangingPunct="1">
              <a:lnSpc>
                <a:spcPct val="80000"/>
              </a:lnSpc>
            </a:pPr>
            <a:r>
              <a:rPr lang="en-GB" sz="1800" smtClean="0"/>
              <a:t>SEEMORE aims to an increased co-operation  between  tourism  and mobility sectors in order to intensify use of sustainable transport modes</a:t>
            </a:r>
          </a:p>
          <a:p>
            <a:pPr algn="just" eaLnBrk="1" hangingPunct="1">
              <a:lnSpc>
                <a:spcPct val="80000"/>
              </a:lnSpc>
            </a:pPr>
            <a:endParaRPr lang="en-GB" sz="1800" smtClean="0"/>
          </a:p>
          <a:p>
            <a:pPr algn="just" eaLnBrk="1" hangingPunct="1">
              <a:lnSpc>
                <a:spcPct val="80000"/>
              </a:lnSpc>
            </a:pPr>
            <a:r>
              <a:rPr lang="en-GB" sz="1800" smtClean="0"/>
              <a:t>The project will be presented during the afternoon session on sustainable tourism</a:t>
            </a:r>
          </a:p>
          <a:p>
            <a:pPr algn="just" eaLnBrk="1" hangingPunct="1">
              <a:lnSpc>
                <a:spcPct val="80000"/>
              </a:lnSpc>
            </a:pPr>
            <a:endParaRPr lang="en-GB" sz="1800" smtClean="0"/>
          </a:p>
          <a:p>
            <a:pPr algn="just" eaLnBrk="1" hangingPunct="1">
              <a:lnSpc>
                <a:spcPct val="80000"/>
              </a:lnSpc>
            </a:pPr>
            <a:r>
              <a:rPr lang="en-GB" sz="1800" smtClean="0"/>
              <a:t>Integrated tourism and transport approach: sustainable transport for sustainable tourism</a:t>
            </a:r>
          </a:p>
          <a:p>
            <a:pPr algn="just" eaLnBrk="1" hangingPunct="1">
              <a:lnSpc>
                <a:spcPct val="80000"/>
              </a:lnSpc>
            </a:pPr>
            <a:endParaRPr lang="en-GB" sz="1800" smtClean="0"/>
          </a:p>
          <a:p>
            <a:pPr algn="just" eaLnBrk="1" hangingPunct="1">
              <a:lnSpc>
                <a:spcPct val="80000"/>
              </a:lnSpc>
            </a:pPr>
            <a:r>
              <a:rPr lang="en-GB" sz="1800" smtClean="0"/>
              <a:t>CEI role is to involve regions from CEI countries in the project:</a:t>
            </a:r>
          </a:p>
          <a:p>
            <a:pPr algn="just" eaLnBrk="1" hangingPunct="1">
              <a:lnSpc>
                <a:spcPct val="80000"/>
              </a:lnSpc>
            </a:pPr>
            <a:endParaRPr lang="en-GB" sz="1800" smtClean="0"/>
          </a:p>
          <a:p>
            <a:pPr lvl="1" algn="just" eaLnBrk="1" hangingPunct="1">
              <a:lnSpc>
                <a:spcPct val="80000"/>
              </a:lnSpc>
              <a:buFont typeface="Wingdings" pitchFamily="2" charset="2"/>
              <a:buChar char="§"/>
            </a:pPr>
            <a:r>
              <a:rPr lang="en-GB" sz="1800" smtClean="0"/>
              <a:t>Central European seminar to be organised in 2013 and 2014</a:t>
            </a:r>
          </a:p>
          <a:p>
            <a:pPr lvl="1" algn="just" eaLnBrk="1" hangingPunct="1">
              <a:lnSpc>
                <a:spcPct val="80000"/>
              </a:lnSpc>
              <a:buFont typeface="Wingdings" pitchFamily="2" charset="2"/>
              <a:buChar char="§"/>
            </a:pPr>
            <a:r>
              <a:rPr lang="en-GB" sz="1800" smtClean="0"/>
              <a:t>in Trieste, in September/October 2013</a:t>
            </a:r>
          </a:p>
          <a:p>
            <a:pPr lvl="1" algn="just" eaLnBrk="1" hangingPunct="1">
              <a:lnSpc>
                <a:spcPct val="80000"/>
              </a:lnSpc>
              <a:buFont typeface="Wingdings" pitchFamily="2" charset="2"/>
              <a:buChar char="§"/>
            </a:pPr>
            <a:r>
              <a:rPr lang="en-GB" sz="1800" smtClean="0"/>
              <a:t>CEI will invite tourism regions from CEI countries to share experience</a:t>
            </a:r>
          </a:p>
          <a:p>
            <a:pPr lvl="1" algn="just" eaLnBrk="1" hangingPunct="1">
              <a:lnSpc>
                <a:spcPct val="80000"/>
              </a:lnSpc>
              <a:buFont typeface="Wingdings" pitchFamily="2" charset="2"/>
              <a:buChar char="§"/>
            </a:pPr>
            <a:r>
              <a:rPr lang="en-GB" sz="1800" smtClean="0"/>
              <a:t>Please send us contacts of tourism regions to participate in the seminar</a:t>
            </a:r>
          </a:p>
          <a:p>
            <a:pPr lvl="1" algn="just" eaLnBrk="1" hangingPunct="1">
              <a:lnSpc>
                <a:spcPct val="80000"/>
              </a:lnSpc>
              <a:buFont typeface="Wingdings" pitchFamily="2" charset="2"/>
              <a:buChar char="§"/>
            </a:pPr>
            <a:r>
              <a:rPr lang="en-GB" sz="1800" smtClean="0"/>
              <a:t>There is possibility to support participation costs for a limited number of regions</a:t>
            </a:r>
          </a:p>
        </p:txBody>
      </p:sp>
      <p:sp>
        <p:nvSpPr>
          <p:cNvPr id="27650" name="Titolo 2"/>
          <p:cNvSpPr>
            <a:spLocks noGrp="1"/>
          </p:cNvSpPr>
          <p:nvPr>
            <p:ph type="title" idx="13"/>
          </p:nvPr>
        </p:nvSpPr>
        <p:spPr>
          <a:xfrm>
            <a:off x="1331913" y="44450"/>
            <a:ext cx="7667625" cy="635000"/>
          </a:xfrm>
        </p:spPr>
        <p:txBody>
          <a:bodyPr/>
          <a:lstStyle/>
          <a:p>
            <a:r>
              <a:rPr lang="en-US" sz="1800" b="1" smtClean="0"/>
              <a:t>Sustainable  and  Energy efficient  Mobility  Options  in</a:t>
            </a:r>
            <a:br>
              <a:rPr lang="en-US" sz="1800" b="1" smtClean="0"/>
            </a:br>
            <a:r>
              <a:rPr lang="en-US" sz="1800" b="1" smtClean="0"/>
              <a:t>Tourist  Regions  in  Europe</a:t>
            </a:r>
            <a:r>
              <a:rPr lang="en-GB" sz="1800" b="1" smtClean="0"/>
              <a:t> - SEEMORE</a:t>
            </a:r>
            <a:endParaRPr lang="it-IT" sz="1800" b="1" smtClean="0"/>
          </a:p>
        </p:txBody>
      </p:sp>
      <p:sp>
        <p:nvSpPr>
          <p:cNvPr id="27651" name="Segnaposto numero diapositiva 3"/>
          <p:cNvSpPr>
            <a:spLocks noGrp="1"/>
          </p:cNvSpPr>
          <p:nvPr>
            <p:ph type="sldNum" sz="quarter" idx="15"/>
          </p:nvPr>
        </p:nvSpPr>
        <p:spPr>
          <a:noFill/>
        </p:spPr>
        <p:txBody>
          <a:bodyPr/>
          <a:lstStyle/>
          <a:p>
            <a:fld id="{FA0FD0A8-32B7-423A-B515-B4FF28228986}"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p:nvPr>
        </p:nvSpPr>
        <p:spPr>
          <a:xfrm>
            <a:off x="250825" y="765175"/>
            <a:ext cx="8642350" cy="5327650"/>
          </a:xfrm>
        </p:spPr>
        <p:txBody>
          <a:bodyPr/>
          <a:lstStyle/>
          <a:p>
            <a:pPr algn="ctr" eaLnBrk="1" hangingPunct="1">
              <a:buFontTx/>
              <a:buNone/>
            </a:pPr>
            <a:endParaRPr lang="en-GB" sz="2000" smtClean="0">
              <a:solidFill>
                <a:schemeClr val="accent2"/>
              </a:solidFill>
            </a:endParaRPr>
          </a:p>
          <a:p>
            <a:pPr algn="ctr" eaLnBrk="1" hangingPunct="1">
              <a:buFontTx/>
              <a:buNone/>
            </a:pPr>
            <a:endParaRPr lang="en-GB" sz="2000" smtClean="0">
              <a:solidFill>
                <a:schemeClr val="accent2"/>
              </a:solidFill>
            </a:endParaRPr>
          </a:p>
          <a:p>
            <a:pPr algn="ctr" eaLnBrk="1" hangingPunct="1">
              <a:buFontTx/>
              <a:buNone/>
            </a:pPr>
            <a:endParaRPr lang="en-GB" sz="2000" smtClean="0">
              <a:solidFill>
                <a:schemeClr val="accent2"/>
              </a:solidFill>
            </a:endParaRPr>
          </a:p>
          <a:p>
            <a:pPr algn="ctr" eaLnBrk="1" hangingPunct="1">
              <a:buFontTx/>
              <a:buNone/>
            </a:pPr>
            <a:endParaRPr lang="en-GB" sz="2000" smtClean="0">
              <a:solidFill>
                <a:srgbClr val="FF0000"/>
              </a:solidFill>
            </a:endParaRPr>
          </a:p>
          <a:p>
            <a:pPr algn="ctr" eaLnBrk="1" hangingPunct="1">
              <a:buFontTx/>
              <a:buNone/>
            </a:pPr>
            <a:r>
              <a:rPr lang="en-GB" sz="2000" b="1" smtClean="0">
                <a:solidFill>
                  <a:schemeClr val="accent2"/>
                </a:solidFill>
              </a:rPr>
              <a:t>THANK YOU FOR YOUR ATTENTION!</a:t>
            </a:r>
          </a:p>
          <a:p>
            <a:pPr algn="ctr">
              <a:buFont typeface="Wingdings" pitchFamily="2" charset="2"/>
              <a:buNone/>
            </a:pPr>
            <a:endParaRPr lang="en-GB" sz="2000" b="1" smtClean="0">
              <a:solidFill>
                <a:srgbClr val="FF0000"/>
              </a:solidFill>
            </a:endParaRPr>
          </a:p>
          <a:p>
            <a:pPr algn="ctr">
              <a:buFont typeface="Wingdings" pitchFamily="2" charset="2"/>
              <a:buNone/>
            </a:pPr>
            <a:r>
              <a:rPr lang="en-GB" sz="2000" b="1" smtClean="0">
                <a:solidFill>
                  <a:schemeClr val="accent2"/>
                </a:solidFill>
              </a:rPr>
              <a:t>CEI Headquarters</a:t>
            </a:r>
          </a:p>
          <a:p>
            <a:pPr algn="ctr">
              <a:buFont typeface="Wingdings" pitchFamily="2" charset="2"/>
              <a:buNone/>
            </a:pPr>
            <a:r>
              <a:rPr lang="en-GB" sz="2000" b="1" smtClean="0">
                <a:solidFill>
                  <a:schemeClr val="accent2"/>
                </a:solidFill>
              </a:rPr>
              <a:t>Via Genova 9, Trieste (Italy)  </a:t>
            </a:r>
            <a:r>
              <a:rPr lang="en-GB" sz="2000" b="1" smtClean="0">
                <a:solidFill>
                  <a:srgbClr val="FF0000"/>
                </a:solidFill>
              </a:rPr>
              <a:t> </a:t>
            </a:r>
          </a:p>
          <a:p>
            <a:pPr algn="ctr">
              <a:buFont typeface="Wingdings" pitchFamily="2" charset="2"/>
              <a:buNone/>
            </a:pPr>
            <a:endParaRPr lang="en-GB" sz="2000" b="1" smtClean="0">
              <a:solidFill>
                <a:srgbClr val="FF0000"/>
              </a:solidFill>
            </a:endParaRPr>
          </a:p>
          <a:p>
            <a:pPr algn="ctr">
              <a:buFont typeface="Wingdings" pitchFamily="2" charset="2"/>
              <a:buNone/>
            </a:pPr>
            <a:r>
              <a:rPr lang="en-GB" sz="2000" b="1" smtClean="0">
                <a:solidFill>
                  <a:schemeClr val="accent2"/>
                </a:solidFill>
                <a:hlinkClick r:id="rId3"/>
              </a:rPr>
              <a:t>www.cei.int</a:t>
            </a:r>
            <a:endParaRPr lang="en-GB" sz="2000" b="1" smtClean="0">
              <a:solidFill>
                <a:schemeClr val="accent2"/>
              </a:solidFill>
            </a:endParaRPr>
          </a:p>
          <a:p>
            <a:pPr algn="ctr" eaLnBrk="1" hangingPunct="1">
              <a:buFontTx/>
              <a:buNone/>
            </a:pPr>
            <a:endParaRPr lang="en-GB" sz="2000" b="1" smtClean="0">
              <a:solidFill>
                <a:schemeClr val="accent2"/>
              </a:solidFill>
            </a:endParaRPr>
          </a:p>
          <a:p>
            <a:pPr algn="ctr" eaLnBrk="1" hangingPunct="1">
              <a:buFontTx/>
              <a:buNone/>
            </a:pPr>
            <a:r>
              <a:rPr lang="en-GB" sz="2000" b="1" smtClean="0">
                <a:solidFill>
                  <a:schemeClr val="accent2"/>
                </a:solidFill>
              </a:rPr>
              <a:t>cei@cei.int</a:t>
            </a:r>
          </a:p>
          <a:p>
            <a:pPr algn="ctr" eaLnBrk="1" hangingPunct="1">
              <a:buFontTx/>
              <a:buNone/>
            </a:pPr>
            <a:r>
              <a:rPr lang="en-GB" sz="2000" b="1" smtClean="0">
                <a:solidFill>
                  <a:schemeClr val="accent2"/>
                </a:solidFill>
              </a:rPr>
              <a:t>gostisa@cei.int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Rectangle 3"/>
          <p:cNvSpPr>
            <a:spLocks noGrp="1" noChangeArrowheads="1"/>
          </p:cNvSpPr>
          <p:nvPr>
            <p:ph idx="4294967295"/>
          </p:nvPr>
        </p:nvSpPr>
        <p:spPr>
          <a:xfrm>
            <a:off x="250825" y="836613"/>
            <a:ext cx="8642350" cy="5184775"/>
          </a:xfrm>
        </p:spPr>
        <p:txBody>
          <a:bodyPr/>
          <a:lstStyle/>
          <a:p>
            <a:pPr eaLnBrk="1" hangingPunct="1">
              <a:spcBef>
                <a:spcPct val="0"/>
              </a:spcBef>
              <a:buFont typeface="Wingdings" pitchFamily="2" charset="2"/>
              <a:buNone/>
            </a:pPr>
            <a:endParaRPr lang="en-GB" sz="1800" smtClean="0"/>
          </a:p>
          <a:p>
            <a:pPr eaLnBrk="1" hangingPunct="1"/>
            <a:endParaRPr lang="en-GB" sz="2000" smtClean="0"/>
          </a:p>
          <a:p>
            <a:pPr eaLnBrk="1" hangingPunct="1"/>
            <a:endParaRPr lang="en-GB" sz="2000" smtClean="0"/>
          </a:p>
          <a:p>
            <a:pPr eaLnBrk="1" hangingPunct="1"/>
            <a:r>
              <a:rPr lang="en-GB" sz="2000" smtClean="0"/>
              <a:t>Founded in Budapest in November 1989, by 4 founding members</a:t>
            </a:r>
          </a:p>
          <a:p>
            <a:pPr eaLnBrk="1" hangingPunct="1"/>
            <a:endParaRPr lang="en-GB" sz="2000" smtClean="0"/>
          </a:p>
          <a:p>
            <a:pPr eaLnBrk="1" hangingPunct="1"/>
            <a:r>
              <a:rPr lang="en-GB" sz="2000" smtClean="0"/>
              <a:t>Today 18 CEI Member States</a:t>
            </a:r>
          </a:p>
          <a:p>
            <a:pPr eaLnBrk="1" hangingPunct="1"/>
            <a:endParaRPr lang="en-GB" sz="2000" smtClean="0"/>
          </a:p>
          <a:p>
            <a:pPr eaLnBrk="1" hangingPunct="1"/>
            <a:r>
              <a:rPr lang="en-GB" sz="2000" smtClean="0"/>
              <a:t> Different size and economic strength, total population over 250 million</a:t>
            </a:r>
          </a:p>
          <a:p>
            <a:pPr eaLnBrk="1" hangingPunct="1">
              <a:buFontTx/>
              <a:buNone/>
            </a:pPr>
            <a:endParaRPr lang="en-GB" sz="2000" smtClean="0"/>
          </a:p>
          <a:p>
            <a:pPr eaLnBrk="1" hangingPunct="1"/>
            <a:r>
              <a:rPr lang="en-GB" sz="2000" smtClean="0"/>
              <a:t>Today, different status versus European Union:</a:t>
            </a:r>
          </a:p>
          <a:p>
            <a:pPr eaLnBrk="1" hangingPunct="1">
              <a:buFont typeface="Wingdings" pitchFamily="2" charset="2"/>
              <a:buNone/>
            </a:pPr>
            <a:r>
              <a:rPr lang="en-GB" sz="2000" smtClean="0"/>
              <a:t>	9 EU members (soon 10), candidates, potential candidates, neighbours</a:t>
            </a:r>
            <a:endParaRPr lang="en-GB" sz="2000" smtClean="0">
              <a:solidFill>
                <a:schemeClr val="accent2"/>
              </a:solidFill>
            </a:endParaRPr>
          </a:p>
        </p:txBody>
      </p:sp>
      <p:sp>
        <p:nvSpPr>
          <p:cNvPr id="9219" name="Segnaposto numero diapositiva 4"/>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49D1771A-B5AD-40D7-9CED-6DFE02B496D2}" type="slidenum">
              <a:rPr lang="it-IT" sz="1200">
                <a:solidFill>
                  <a:schemeClr val="bg1"/>
                </a:solidFill>
              </a:rPr>
              <a:pPr algn="r"/>
              <a:t>2</a:t>
            </a:fld>
            <a:endParaRPr lang="it-IT" sz="1200">
              <a:solidFill>
                <a:schemeClr val="bg1"/>
              </a:solidFill>
            </a:endParaRPr>
          </a:p>
        </p:txBody>
      </p:sp>
      <p:sp>
        <p:nvSpPr>
          <p:cNvPr id="9220" name="Title 8"/>
          <p:cNvSpPr>
            <a:spLocks noGrp="1"/>
          </p:cNvSpPr>
          <p:nvPr>
            <p:ph type="title" idx="4294967295"/>
          </p:nvPr>
        </p:nvSpPr>
        <p:spPr/>
        <p:txBody>
          <a:bodyPr/>
          <a:lstStyle/>
          <a:p>
            <a:pPr eaLnBrk="1" hangingPunct="1"/>
            <a:r>
              <a:rPr lang="en-GB" sz="1800" b="1" smtClean="0"/>
              <a:t>Central European Initiative: 18 Member States in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Rectangle 3"/>
          <p:cNvSpPr>
            <a:spLocks noGrp="1" noChangeArrowheads="1"/>
          </p:cNvSpPr>
          <p:nvPr>
            <p:ph idx="4294967295"/>
          </p:nvPr>
        </p:nvSpPr>
        <p:spPr>
          <a:xfrm>
            <a:off x="250825" y="836613"/>
            <a:ext cx="8642350" cy="5184775"/>
          </a:xfrm>
        </p:spPr>
        <p:txBody>
          <a:bodyPr/>
          <a:lstStyle/>
          <a:p>
            <a:pPr eaLnBrk="1" hangingPunct="1">
              <a:spcBef>
                <a:spcPct val="0"/>
              </a:spcBef>
              <a:buFont typeface="Wingdings" pitchFamily="2" charset="2"/>
              <a:buNone/>
            </a:pPr>
            <a:endParaRPr lang="en-GB" sz="1800" smtClean="0"/>
          </a:p>
          <a:p>
            <a:r>
              <a:rPr lang="en-GB" sz="1800" smtClean="0">
                <a:solidFill>
                  <a:schemeClr val="accent2"/>
                </a:solidFill>
              </a:rPr>
              <a:t>CEI Mandate</a:t>
            </a:r>
            <a:r>
              <a:rPr lang="en-GB" sz="1800" smtClean="0"/>
              <a:t>:	established in Budapest in 1989 as an intergovernmental forum for political, economic and cultural co-operation among its</a:t>
            </a:r>
            <a:r>
              <a:rPr lang="en-GB" b="1" smtClean="0">
                <a:solidFill>
                  <a:schemeClr val="bg1"/>
                </a:solidFill>
              </a:rPr>
              <a:t> </a:t>
            </a:r>
            <a:r>
              <a:rPr lang="en-GB" sz="1800" smtClean="0"/>
              <a:t>Member States</a:t>
            </a:r>
          </a:p>
          <a:p>
            <a:endParaRPr lang="en-GB" sz="1800" smtClean="0"/>
          </a:p>
          <a:p>
            <a:r>
              <a:rPr lang="en-GB" sz="1800" smtClean="0">
                <a:solidFill>
                  <a:schemeClr val="accent2"/>
                </a:solidFill>
              </a:rPr>
              <a:t>Principal objectives</a:t>
            </a:r>
            <a:r>
              <a:rPr lang="en-GB" sz="1800" smtClean="0"/>
              <a:t>:</a:t>
            </a:r>
          </a:p>
          <a:p>
            <a:pPr>
              <a:buFont typeface="Wingdings" pitchFamily="2" charset="2"/>
              <a:buChar char="§"/>
            </a:pPr>
            <a:r>
              <a:rPr lang="en-GB" sz="1800" smtClean="0"/>
              <a:t>strengthening co-operation among Member States;</a:t>
            </a:r>
          </a:p>
          <a:p>
            <a:pPr>
              <a:buFont typeface="Wingdings" pitchFamily="2" charset="2"/>
              <a:buChar char="§"/>
            </a:pPr>
            <a:r>
              <a:rPr lang="en-GB" sz="1800" smtClean="0"/>
              <a:t>supporting all interested Member States in their endeavours towards further European integration;</a:t>
            </a:r>
          </a:p>
          <a:p>
            <a:pPr>
              <a:buFont typeface="Wingdings" pitchFamily="2" charset="2"/>
              <a:buChar char="§"/>
            </a:pPr>
            <a:r>
              <a:rPr lang="en-GB" sz="1800" smtClean="0"/>
              <a:t>strengthen cooperation with the European Union.</a:t>
            </a:r>
          </a:p>
          <a:p>
            <a:pPr eaLnBrk="1" hangingPunct="1"/>
            <a:endParaRPr lang="en-GB" sz="1800" smtClean="0"/>
          </a:p>
          <a:p>
            <a:pPr eaLnBrk="1" hangingPunct="1"/>
            <a:r>
              <a:rPr lang="en-GB" sz="1800" smtClean="0"/>
              <a:t>Mission:</a:t>
            </a:r>
            <a:r>
              <a:rPr lang="en-GB" sz="1800" smtClean="0">
                <a:solidFill>
                  <a:schemeClr val="accent2"/>
                </a:solidFill>
              </a:rPr>
              <a:t> regional cooperation for European integration</a:t>
            </a:r>
            <a:r>
              <a:rPr lang="en-GB" sz="1800" smtClean="0"/>
              <a:t> providing a bridge between macroregions</a:t>
            </a:r>
            <a:endParaRPr lang="en-GB" sz="1800" smtClean="0">
              <a:solidFill>
                <a:schemeClr val="accent2"/>
              </a:solidFill>
            </a:endParaRPr>
          </a:p>
        </p:txBody>
      </p:sp>
      <p:sp>
        <p:nvSpPr>
          <p:cNvPr id="11267" name="Segnaposto numero diapositiva 4"/>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6C96A2E8-9B1B-4849-A59E-0D173AD94681}" type="slidenum">
              <a:rPr lang="it-IT" sz="1200">
                <a:solidFill>
                  <a:schemeClr val="bg1"/>
                </a:solidFill>
              </a:rPr>
              <a:pPr algn="r"/>
              <a:t>3</a:t>
            </a:fld>
            <a:endParaRPr lang="it-IT" sz="1200">
              <a:solidFill>
                <a:schemeClr val="bg1"/>
              </a:solidFill>
            </a:endParaRPr>
          </a:p>
        </p:txBody>
      </p:sp>
      <p:sp>
        <p:nvSpPr>
          <p:cNvPr id="11268" name="Title 8"/>
          <p:cNvSpPr>
            <a:spLocks noGrp="1"/>
          </p:cNvSpPr>
          <p:nvPr>
            <p:ph type="title" idx="4294967295"/>
          </p:nvPr>
        </p:nvSpPr>
        <p:spPr/>
        <p:txBody>
          <a:bodyPr/>
          <a:lstStyle/>
          <a:p>
            <a:pPr eaLnBrk="1" hangingPunct="1"/>
            <a:r>
              <a:rPr lang="en-GB" sz="1800" b="1" smtClean="0"/>
              <a:t>CEI – Regional Cooperation for European Integration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Rectangle 3"/>
          <p:cNvSpPr>
            <a:spLocks noGrp="1" noChangeArrowheads="1"/>
          </p:cNvSpPr>
          <p:nvPr>
            <p:ph idx="4294967295"/>
          </p:nvPr>
        </p:nvSpPr>
        <p:spPr>
          <a:xfrm>
            <a:off x="323850" y="692150"/>
            <a:ext cx="8642350" cy="5184775"/>
          </a:xfrm>
        </p:spPr>
        <p:txBody>
          <a:bodyPr/>
          <a:lstStyle/>
          <a:p>
            <a:pPr eaLnBrk="1" hangingPunct="1">
              <a:spcBef>
                <a:spcPct val="0"/>
              </a:spcBef>
              <a:buFont typeface="Wingdings" pitchFamily="2" charset="2"/>
              <a:buNone/>
            </a:pPr>
            <a:endParaRPr lang="en-GB" sz="1800" smtClean="0"/>
          </a:p>
          <a:p>
            <a:pPr>
              <a:lnSpc>
                <a:spcPct val="90000"/>
              </a:lnSpc>
              <a:spcBef>
                <a:spcPct val="0"/>
              </a:spcBef>
            </a:pPr>
            <a:r>
              <a:rPr lang="en-GB" sz="1800" b="1" smtClean="0">
                <a:solidFill>
                  <a:schemeClr val="accent2"/>
                </a:solidFill>
              </a:rPr>
              <a:t>Intergovernmental Dimension</a:t>
            </a:r>
            <a:r>
              <a:rPr lang="en-GB" sz="1800" smtClean="0"/>
              <a:t> (political/economic orientation, organisational guidance)</a:t>
            </a:r>
          </a:p>
          <a:p>
            <a:pPr lvl="1">
              <a:lnSpc>
                <a:spcPct val="90000"/>
              </a:lnSpc>
              <a:buFontTx/>
              <a:buChar char="•"/>
            </a:pPr>
            <a:r>
              <a:rPr lang="en-GB" sz="1600" smtClean="0"/>
              <a:t>CEI Presidency; </a:t>
            </a:r>
            <a:r>
              <a:rPr lang="en-GB" sz="1600" smtClean="0">
                <a:solidFill>
                  <a:schemeClr val="accent2"/>
                </a:solidFill>
              </a:rPr>
              <a:t>held by Hungary in 2013</a:t>
            </a:r>
          </a:p>
          <a:p>
            <a:pPr lvl="1">
              <a:lnSpc>
                <a:spcPct val="90000"/>
              </a:lnSpc>
              <a:buFontTx/>
              <a:buChar char="•"/>
            </a:pPr>
            <a:r>
              <a:rPr lang="en-GB" sz="1600" smtClean="0"/>
              <a:t>Committee of National Co-ordinators (</a:t>
            </a:r>
            <a:r>
              <a:rPr lang="en-GB" sz="1600" smtClean="0">
                <a:solidFill>
                  <a:schemeClr val="accent2"/>
                </a:solidFill>
              </a:rPr>
              <a:t>CNC</a:t>
            </a:r>
            <a:r>
              <a:rPr lang="en-GB" sz="1600" smtClean="0"/>
              <a:t>)</a:t>
            </a:r>
          </a:p>
          <a:p>
            <a:pPr lvl="1">
              <a:lnSpc>
                <a:spcPct val="90000"/>
              </a:lnSpc>
              <a:buFontTx/>
              <a:buChar char="•"/>
            </a:pPr>
            <a:r>
              <a:rPr lang="en-GB" sz="1600" smtClean="0"/>
              <a:t>Working bodies (Network of Focal Points, Task Forces, Project Groups)</a:t>
            </a:r>
          </a:p>
          <a:p>
            <a:pPr lvl="1">
              <a:lnSpc>
                <a:spcPct val="90000"/>
              </a:lnSpc>
              <a:buFontTx/>
              <a:buChar char="•"/>
            </a:pPr>
            <a:r>
              <a:rPr lang="en-GB" sz="1600" smtClean="0"/>
              <a:t>Meeting of the Heads of Government,  Meeting of the Ministers of Foreign Affairs, Meeting of Ministers in specific sectors</a:t>
            </a:r>
          </a:p>
          <a:p>
            <a:pPr lvl="1">
              <a:lnSpc>
                <a:spcPct val="90000"/>
              </a:lnSpc>
              <a:buFontTx/>
              <a:buChar char="•"/>
            </a:pPr>
            <a:endParaRPr lang="en-GB" sz="1400" smtClean="0"/>
          </a:p>
          <a:p>
            <a:pPr>
              <a:lnSpc>
                <a:spcPct val="90000"/>
              </a:lnSpc>
            </a:pPr>
            <a:r>
              <a:rPr lang="en-GB" sz="1800" b="1" smtClean="0">
                <a:solidFill>
                  <a:schemeClr val="accent2"/>
                </a:solidFill>
              </a:rPr>
              <a:t>Parliamentary</a:t>
            </a:r>
            <a:r>
              <a:rPr lang="en-GB" sz="1800" b="1" smtClean="0"/>
              <a:t> </a:t>
            </a:r>
            <a:r>
              <a:rPr lang="en-GB" sz="1800" b="1" smtClean="0">
                <a:solidFill>
                  <a:schemeClr val="accent2"/>
                </a:solidFill>
              </a:rPr>
              <a:t>Dimension</a:t>
            </a:r>
          </a:p>
          <a:p>
            <a:pPr lvl="1">
              <a:lnSpc>
                <a:spcPct val="90000"/>
              </a:lnSpc>
              <a:buFontTx/>
              <a:buChar char="•"/>
            </a:pPr>
            <a:r>
              <a:rPr lang="en-GB" sz="1600" smtClean="0"/>
              <a:t>Parliamentary Assembly and Parliamentary Committees</a:t>
            </a:r>
            <a:endParaRPr lang="en-GB" sz="1800" smtClean="0"/>
          </a:p>
          <a:p>
            <a:pPr lvl="1">
              <a:lnSpc>
                <a:spcPct val="90000"/>
              </a:lnSpc>
              <a:buFontTx/>
              <a:buChar char="•"/>
            </a:pPr>
            <a:endParaRPr lang="en-GB" sz="600" smtClean="0"/>
          </a:p>
          <a:p>
            <a:pPr>
              <a:lnSpc>
                <a:spcPct val="90000"/>
              </a:lnSpc>
            </a:pPr>
            <a:r>
              <a:rPr lang="en-GB" sz="1800" b="1" smtClean="0">
                <a:solidFill>
                  <a:schemeClr val="accent2"/>
                </a:solidFill>
              </a:rPr>
              <a:t>Business Dimension</a:t>
            </a:r>
          </a:p>
          <a:p>
            <a:pPr lvl="1">
              <a:lnSpc>
                <a:spcPct val="90000"/>
              </a:lnSpc>
              <a:buFontTx/>
              <a:buChar char="•"/>
            </a:pPr>
            <a:r>
              <a:rPr lang="en-GB" sz="1600" smtClean="0"/>
              <a:t>Re-launched through a revisited Business Forum and involvement of SMEs and industry</a:t>
            </a:r>
          </a:p>
          <a:p>
            <a:pPr lvl="1">
              <a:lnSpc>
                <a:spcPct val="90000"/>
              </a:lnSpc>
              <a:buFontTx/>
              <a:buChar char="•"/>
            </a:pPr>
            <a:endParaRPr lang="en-GB" sz="1600" smtClean="0"/>
          </a:p>
          <a:p>
            <a:pPr>
              <a:lnSpc>
                <a:spcPct val="90000"/>
              </a:lnSpc>
            </a:pPr>
            <a:r>
              <a:rPr lang="en-GB" sz="1800" b="1" smtClean="0">
                <a:solidFill>
                  <a:schemeClr val="accent2"/>
                </a:solidFill>
              </a:rPr>
              <a:t>CEI Secretariat</a:t>
            </a:r>
          </a:p>
          <a:p>
            <a:pPr lvl="1">
              <a:lnSpc>
                <a:spcPct val="90000"/>
              </a:lnSpc>
              <a:buFontTx/>
              <a:buChar char="•"/>
            </a:pPr>
            <a:r>
              <a:rPr lang="en-GB" sz="1600" smtClean="0"/>
              <a:t>headquarters in Trieste</a:t>
            </a:r>
          </a:p>
          <a:p>
            <a:pPr lvl="1">
              <a:lnSpc>
                <a:spcPct val="90000"/>
              </a:lnSpc>
              <a:buFontTx/>
              <a:buChar char="•"/>
            </a:pPr>
            <a:r>
              <a:rPr lang="en-GB" sz="1600" smtClean="0"/>
              <a:t>provides administrative and conceptual support to the CEI structures</a:t>
            </a:r>
          </a:p>
          <a:p>
            <a:pPr lvl="1">
              <a:lnSpc>
                <a:spcPct val="90000"/>
              </a:lnSpc>
              <a:buFontTx/>
              <a:buChar char="•"/>
            </a:pPr>
            <a:r>
              <a:rPr lang="en-GB" sz="1600" smtClean="0"/>
              <a:t>overall administration / management of CEI funds, programmes, instruments</a:t>
            </a:r>
          </a:p>
        </p:txBody>
      </p:sp>
      <p:sp>
        <p:nvSpPr>
          <p:cNvPr id="13315" name="Segnaposto numero diapositiva 4"/>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139A310E-4789-49E2-9EA2-2AA760E5BD9C}" type="slidenum">
              <a:rPr lang="it-IT" sz="1200">
                <a:solidFill>
                  <a:schemeClr val="bg1"/>
                </a:solidFill>
              </a:rPr>
              <a:pPr algn="r"/>
              <a:t>4</a:t>
            </a:fld>
            <a:endParaRPr lang="it-IT" sz="1200">
              <a:solidFill>
                <a:schemeClr val="bg1"/>
              </a:solidFill>
            </a:endParaRPr>
          </a:p>
        </p:txBody>
      </p:sp>
      <p:sp>
        <p:nvSpPr>
          <p:cNvPr id="13316" name="Title 8"/>
          <p:cNvSpPr>
            <a:spLocks noGrp="1"/>
          </p:cNvSpPr>
          <p:nvPr>
            <p:ph type="title" idx="4294967295"/>
          </p:nvPr>
        </p:nvSpPr>
        <p:spPr/>
        <p:txBody>
          <a:bodyPr/>
          <a:lstStyle/>
          <a:p>
            <a:pPr eaLnBrk="1" hangingPunct="1"/>
            <a:r>
              <a:rPr lang="en-GB" sz="1800" b="1" smtClean="0"/>
              <a:t>Central European Initiative: Structure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p:nvPr>
        </p:nvSpPr>
        <p:spPr>
          <a:xfrm>
            <a:off x="250825" y="765175"/>
            <a:ext cx="8642350" cy="5327650"/>
          </a:xfrm>
        </p:spPr>
        <p:txBody>
          <a:bodyPr/>
          <a:lstStyle/>
          <a:p>
            <a:pPr eaLnBrk="1" hangingPunct="1">
              <a:lnSpc>
                <a:spcPct val="90000"/>
              </a:lnSpc>
            </a:pPr>
            <a:endParaRPr lang="en-GB" sz="1800" smtClean="0"/>
          </a:p>
          <a:p>
            <a:pPr eaLnBrk="1" hangingPunct="1">
              <a:lnSpc>
                <a:spcPct val="90000"/>
              </a:lnSpc>
              <a:buFontTx/>
              <a:buNone/>
            </a:pPr>
            <a:endParaRPr lang="en-GB" sz="1800" smtClean="0"/>
          </a:p>
          <a:p>
            <a:pPr eaLnBrk="1" hangingPunct="1">
              <a:lnSpc>
                <a:spcPct val="90000"/>
              </a:lnSpc>
            </a:pPr>
            <a:r>
              <a:rPr lang="en-GB" sz="2000" smtClean="0">
                <a:solidFill>
                  <a:schemeClr val="accent2"/>
                </a:solidFill>
              </a:rPr>
              <a:t>CEI Cooperation Fund</a:t>
            </a:r>
            <a:endParaRPr lang="en-GB" sz="2000" smtClean="0"/>
          </a:p>
          <a:p>
            <a:pPr eaLnBrk="1" hangingPunct="1">
              <a:lnSpc>
                <a:spcPct val="90000"/>
              </a:lnSpc>
              <a:buFont typeface="Wingdings" pitchFamily="2" charset="2"/>
              <a:buNone/>
            </a:pPr>
            <a:r>
              <a:rPr lang="en-GB" sz="2000" smtClean="0"/>
              <a:t>	funded by all member states</a:t>
            </a:r>
          </a:p>
          <a:p>
            <a:pPr eaLnBrk="1" hangingPunct="1">
              <a:lnSpc>
                <a:spcPct val="90000"/>
              </a:lnSpc>
            </a:pPr>
            <a:endParaRPr lang="en-GB" sz="2000" smtClean="0"/>
          </a:p>
          <a:p>
            <a:pPr eaLnBrk="1" hangingPunct="1">
              <a:lnSpc>
                <a:spcPct val="90000"/>
              </a:lnSpc>
            </a:pPr>
            <a:r>
              <a:rPr lang="en-GB" sz="2000" smtClean="0">
                <a:solidFill>
                  <a:schemeClr val="accent2"/>
                </a:solidFill>
              </a:rPr>
              <a:t>CEI Know-How Exchange Programme – KEP</a:t>
            </a:r>
            <a:endParaRPr lang="en-GB" sz="2000" smtClean="0"/>
          </a:p>
          <a:p>
            <a:pPr eaLnBrk="1" hangingPunct="1">
              <a:lnSpc>
                <a:spcPct val="90000"/>
              </a:lnSpc>
              <a:buFont typeface="Wingdings" pitchFamily="2" charset="2"/>
              <a:buNone/>
            </a:pPr>
            <a:r>
              <a:rPr lang="en-GB" sz="2000" smtClean="0"/>
              <a:t>	funded by Italy, Austria and Poland</a:t>
            </a:r>
          </a:p>
          <a:p>
            <a:pPr eaLnBrk="1" hangingPunct="1">
              <a:lnSpc>
                <a:spcPct val="90000"/>
              </a:lnSpc>
            </a:pPr>
            <a:endParaRPr lang="en-GB" sz="2000" smtClean="0"/>
          </a:p>
          <a:p>
            <a:pPr eaLnBrk="1" hangingPunct="1">
              <a:lnSpc>
                <a:spcPct val="90000"/>
              </a:lnSpc>
            </a:pPr>
            <a:r>
              <a:rPr lang="en-GB" sz="2000" smtClean="0">
                <a:solidFill>
                  <a:schemeClr val="accent2"/>
                </a:solidFill>
              </a:rPr>
              <a:t>EU Projects</a:t>
            </a:r>
          </a:p>
          <a:p>
            <a:pPr eaLnBrk="1" hangingPunct="1">
              <a:lnSpc>
                <a:spcPct val="90000"/>
              </a:lnSpc>
              <a:buFont typeface="Wingdings" pitchFamily="2" charset="2"/>
              <a:buNone/>
            </a:pPr>
            <a:r>
              <a:rPr lang="en-GB" sz="2000" smtClean="0"/>
              <a:t>	co-financed by European Commission and other partners</a:t>
            </a:r>
          </a:p>
        </p:txBody>
      </p:sp>
      <p:sp>
        <p:nvSpPr>
          <p:cNvPr id="15362" name="Segnaposto numero diapositiva 4"/>
          <p:cNvSpPr>
            <a:spLocks noGrp="1"/>
          </p:cNvSpPr>
          <p:nvPr>
            <p:ph type="sldNum" sz="quarter" idx="15"/>
          </p:nvPr>
        </p:nvSpPr>
        <p:spPr>
          <a:noFill/>
        </p:spPr>
        <p:txBody>
          <a:bodyPr/>
          <a:lstStyle/>
          <a:p>
            <a:fld id="{4AA6DF7C-618D-4AEB-8066-CA3F589FCD33}" type="slidenum">
              <a:rPr lang="it-IT" smtClean="0"/>
              <a:pPr/>
              <a:t>5</a:t>
            </a:fld>
            <a:endParaRPr lang="it-IT" smtClean="0"/>
          </a:p>
        </p:txBody>
      </p:sp>
      <p:sp>
        <p:nvSpPr>
          <p:cNvPr id="15363" name="Title 7"/>
          <p:cNvSpPr>
            <a:spLocks noGrp="1"/>
          </p:cNvSpPr>
          <p:nvPr>
            <p:ph type="title" idx="13"/>
          </p:nvPr>
        </p:nvSpPr>
        <p:spPr>
          <a:xfrm>
            <a:off x="1331913" y="44450"/>
            <a:ext cx="7667625" cy="635000"/>
          </a:xfrm>
        </p:spPr>
        <p:txBody>
          <a:bodyPr/>
          <a:lstStyle/>
          <a:p>
            <a:pPr eaLnBrk="1" hangingPunct="1"/>
            <a:r>
              <a:rPr lang="en-GB" sz="1800" b="1" smtClean="0"/>
              <a:t>Support Instruments available for CEI Activities in tourism sector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idx="4294967295"/>
          </p:nvPr>
        </p:nvSpPr>
        <p:spPr>
          <a:xfrm>
            <a:off x="250825" y="765175"/>
            <a:ext cx="8713788" cy="5327650"/>
          </a:xfrm>
        </p:spPr>
        <p:txBody>
          <a:bodyPr/>
          <a:lstStyle/>
          <a:p>
            <a:pPr eaLnBrk="1" hangingPunct="1">
              <a:lnSpc>
                <a:spcPct val="80000"/>
              </a:lnSpc>
              <a:buFont typeface="Wingdings 2" pitchFamily="18" charset="2"/>
              <a:buChar char="P"/>
            </a:pPr>
            <a:endParaRPr lang="en-GB" sz="1800" smtClean="0">
              <a:solidFill>
                <a:schemeClr val="tx2"/>
              </a:solidFill>
            </a:endParaRPr>
          </a:p>
          <a:p>
            <a:pPr eaLnBrk="1" hangingPunct="1">
              <a:lnSpc>
                <a:spcPct val="80000"/>
              </a:lnSpc>
              <a:buFont typeface="Wingdings 2" pitchFamily="18" charset="2"/>
              <a:buChar char="P"/>
            </a:pPr>
            <a:endParaRPr lang="en-GB" sz="1800" smtClean="0">
              <a:solidFill>
                <a:schemeClr val="tx2"/>
              </a:solidFill>
            </a:endParaRPr>
          </a:p>
          <a:p>
            <a:pPr eaLnBrk="1" hangingPunct="1">
              <a:lnSpc>
                <a:spcPct val="80000"/>
              </a:lnSpc>
              <a:buFont typeface="Wingdings 2" pitchFamily="18" charset="2"/>
              <a:buChar char="P"/>
            </a:pPr>
            <a:endParaRPr lang="en-GB" sz="1800" smtClean="0">
              <a:solidFill>
                <a:schemeClr val="tx2"/>
              </a:solidFill>
            </a:endParaRPr>
          </a:p>
          <a:p>
            <a:pPr algn="just" eaLnBrk="1" hangingPunct="1">
              <a:lnSpc>
                <a:spcPct val="80000"/>
              </a:lnSpc>
              <a:buFont typeface="Wingdings 2" pitchFamily="18" charset="2"/>
              <a:buChar char="P"/>
            </a:pPr>
            <a:r>
              <a:rPr lang="en-GB" sz="1800" smtClean="0">
                <a:solidFill>
                  <a:schemeClr val="tx2"/>
                </a:solidFill>
              </a:rPr>
              <a:t>CEI Cooperation Fund</a:t>
            </a:r>
          </a:p>
          <a:p>
            <a:pPr lvl="1" algn="just" eaLnBrk="1" hangingPunct="1">
              <a:lnSpc>
                <a:spcPct val="80000"/>
              </a:lnSpc>
              <a:buFontTx/>
              <a:buChar char="•"/>
            </a:pPr>
            <a:r>
              <a:rPr lang="en-GB" sz="1800" smtClean="0"/>
              <a:t>funded by all Member States</a:t>
            </a:r>
          </a:p>
          <a:p>
            <a:pPr lvl="1" algn="just" eaLnBrk="1" hangingPunct="1">
              <a:lnSpc>
                <a:spcPct val="80000"/>
              </a:lnSpc>
              <a:buFontTx/>
              <a:buChar char="•"/>
            </a:pPr>
            <a:r>
              <a:rPr lang="en-GB" sz="1800" smtClean="0"/>
              <a:t>supports seminars, workshops, conferences, training, in all fields of CEI activity</a:t>
            </a:r>
          </a:p>
          <a:p>
            <a:pPr lvl="1" algn="just" eaLnBrk="1" hangingPunct="1">
              <a:lnSpc>
                <a:spcPct val="80000"/>
              </a:lnSpc>
              <a:buFontTx/>
              <a:buChar char="•"/>
            </a:pPr>
            <a:r>
              <a:rPr lang="en-GB" sz="1800" smtClean="0"/>
              <a:t>aims at favouring the mobility of participants</a:t>
            </a:r>
          </a:p>
          <a:p>
            <a:pPr algn="just" eaLnBrk="1" hangingPunct="1">
              <a:lnSpc>
                <a:spcPct val="80000"/>
              </a:lnSpc>
              <a:buFont typeface="Wingdings 2" pitchFamily="18" charset="2"/>
              <a:buChar char="P"/>
            </a:pPr>
            <a:endParaRPr lang="en-US" sz="1800" smtClean="0"/>
          </a:p>
          <a:p>
            <a:pPr algn="just">
              <a:lnSpc>
                <a:spcPct val="80000"/>
              </a:lnSpc>
            </a:pPr>
            <a:r>
              <a:rPr lang="en-GB" sz="1800" smtClean="0"/>
              <a:t>Since 2002:</a:t>
            </a:r>
          </a:p>
          <a:p>
            <a:pPr algn="just">
              <a:lnSpc>
                <a:spcPct val="80000"/>
              </a:lnSpc>
            </a:pPr>
            <a:endParaRPr lang="en-US" sz="1800" smtClean="0">
              <a:solidFill>
                <a:schemeClr val="tx2"/>
              </a:solidFill>
            </a:endParaRPr>
          </a:p>
          <a:p>
            <a:pPr lvl="1" algn="just">
              <a:lnSpc>
                <a:spcPct val="80000"/>
              </a:lnSpc>
            </a:pPr>
            <a:r>
              <a:rPr lang="en-GB" sz="1800" smtClean="0">
                <a:solidFill>
                  <a:schemeClr val="accent2"/>
                </a:solidFill>
              </a:rPr>
              <a:t>756 co-financed activities</a:t>
            </a:r>
            <a:r>
              <a:rPr lang="en-GB" sz="1800" smtClean="0"/>
              <a:t>, half of which in the fields of Intercultural Cooperation and Human Resource Development</a:t>
            </a:r>
            <a:endParaRPr lang="it-IT" sz="1800" smtClean="0">
              <a:solidFill>
                <a:schemeClr val="tx2"/>
              </a:solidFill>
            </a:endParaRPr>
          </a:p>
          <a:p>
            <a:pPr lvl="1" algn="just">
              <a:lnSpc>
                <a:spcPct val="80000"/>
              </a:lnSpc>
            </a:pPr>
            <a:r>
              <a:rPr lang="en-GB" sz="1800" smtClean="0">
                <a:solidFill>
                  <a:schemeClr val="accent2"/>
                </a:solidFill>
              </a:rPr>
              <a:t>Co-funding of about € 7,1 million</a:t>
            </a:r>
            <a:r>
              <a:rPr lang="en-GB" sz="1800" smtClean="0"/>
              <a:t> supporting activities for about € 47,6 million</a:t>
            </a:r>
            <a:endParaRPr lang="it-IT" sz="1800" smtClean="0">
              <a:solidFill>
                <a:schemeClr val="tx2"/>
              </a:solidFill>
            </a:endParaRPr>
          </a:p>
          <a:p>
            <a:pPr lvl="1" algn="just">
              <a:lnSpc>
                <a:spcPct val="80000"/>
              </a:lnSpc>
            </a:pPr>
            <a:r>
              <a:rPr lang="en-GB" sz="1800" smtClean="0"/>
              <a:t>An estimated </a:t>
            </a:r>
            <a:r>
              <a:rPr lang="en-GB" sz="1800" smtClean="0">
                <a:solidFill>
                  <a:schemeClr val="accent2"/>
                </a:solidFill>
              </a:rPr>
              <a:t>5.000 participants</a:t>
            </a:r>
            <a:r>
              <a:rPr lang="en-GB" sz="1800" smtClean="0"/>
              <a:t> per year taking part in Cooperation Activities</a:t>
            </a:r>
          </a:p>
          <a:p>
            <a:pPr lvl="1" algn="just">
              <a:lnSpc>
                <a:spcPct val="80000"/>
              </a:lnSpc>
              <a:buFont typeface="Arial" charset="0"/>
              <a:buNone/>
            </a:pPr>
            <a:endParaRPr lang="en-GB" sz="1800" smtClean="0">
              <a:solidFill>
                <a:schemeClr val="accent2"/>
              </a:solidFill>
            </a:endParaRPr>
          </a:p>
          <a:p>
            <a:pPr eaLnBrk="1" hangingPunct="1">
              <a:lnSpc>
                <a:spcPct val="80000"/>
              </a:lnSpc>
              <a:buFontTx/>
              <a:buNone/>
            </a:pPr>
            <a:endParaRPr lang="en-GB" sz="1800" i="1" smtClean="0">
              <a:solidFill>
                <a:schemeClr val="tx2"/>
              </a:solidFill>
            </a:endParaRPr>
          </a:p>
        </p:txBody>
      </p:sp>
      <p:sp>
        <p:nvSpPr>
          <p:cNvPr id="17410" name="Segnaposto numero diapositiva 4"/>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61AF3BE3-60D2-4053-B427-82F886DE410B}" type="slidenum">
              <a:rPr lang="it-IT" sz="1200">
                <a:solidFill>
                  <a:schemeClr val="bg1"/>
                </a:solidFill>
              </a:rPr>
              <a:pPr algn="r"/>
              <a:t>6</a:t>
            </a:fld>
            <a:endParaRPr lang="it-IT" sz="1200">
              <a:solidFill>
                <a:schemeClr val="bg1"/>
              </a:solidFill>
            </a:endParaRPr>
          </a:p>
        </p:txBody>
      </p:sp>
      <p:sp>
        <p:nvSpPr>
          <p:cNvPr id="17411" name="Title 7"/>
          <p:cNvSpPr>
            <a:spLocks noGrp="1"/>
          </p:cNvSpPr>
          <p:nvPr>
            <p:ph type="title" idx="4294967295"/>
          </p:nvPr>
        </p:nvSpPr>
        <p:spPr/>
        <p:txBody>
          <a:bodyPr/>
          <a:lstStyle/>
          <a:p>
            <a:pPr eaLnBrk="1" hangingPunct="1"/>
            <a:r>
              <a:rPr lang="en-GB" sz="1800" b="1" smtClean="0"/>
              <a:t>CEI Cooperation Fund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contenuto 1"/>
          <p:cNvSpPr>
            <a:spLocks noGrp="1"/>
          </p:cNvSpPr>
          <p:nvPr>
            <p:ph idx="4294967295"/>
          </p:nvPr>
        </p:nvSpPr>
        <p:spPr/>
        <p:txBody>
          <a:bodyPr/>
          <a:lstStyle/>
          <a:p>
            <a:pPr algn="just">
              <a:lnSpc>
                <a:spcPct val="90000"/>
              </a:lnSpc>
            </a:pPr>
            <a:endParaRPr lang="it-IT" sz="1800" smtClean="0"/>
          </a:p>
          <a:p>
            <a:pPr algn="just">
              <a:lnSpc>
                <a:spcPct val="90000"/>
              </a:lnSpc>
            </a:pPr>
            <a:r>
              <a:rPr lang="en-GB" sz="1800" smtClean="0">
                <a:solidFill>
                  <a:schemeClr val="tx2"/>
                </a:solidFill>
              </a:rPr>
              <a:t>The annual Call for Proposals for Cooperation Activities launched in spring for activities to be implemented next year</a:t>
            </a:r>
          </a:p>
          <a:p>
            <a:pPr algn="just">
              <a:lnSpc>
                <a:spcPct val="90000"/>
              </a:lnSpc>
            </a:pPr>
            <a:endParaRPr lang="en-GB" sz="1800" smtClean="0">
              <a:solidFill>
                <a:schemeClr val="tx2"/>
              </a:solidFill>
            </a:endParaRPr>
          </a:p>
          <a:p>
            <a:pPr algn="just">
              <a:lnSpc>
                <a:spcPct val="90000"/>
              </a:lnSpc>
            </a:pPr>
            <a:r>
              <a:rPr lang="en-GB" sz="1800" smtClean="0">
                <a:solidFill>
                  <a:schemeClr val="accent2"/>
                </a:solidFill>
              </a:rPr>
              <a:t>Call 2013</a:t>
            </a:r>
            <a:r>
              <a:rPr lang="en-GB" sz="1800" smtClean="0">
                <a:solidFill>
                  <a:schemeClr val="tx2"/>
                </a:solidFill>
              </a:rPr>
              <a:t> now open, deadline 30 June 2013, for activities to be implemented from 1 January to 31 December 2014</a:t>
            </a:r>
          </a:p>
          <a:p>
            <a:pPr algn="just">
              <a:lnSpc>
                <a:spcPct val="90000"/>
              </a:lnSpc>
            </a:pPr>
            <a:endParaRPr lang="en-GB" sz="1800" smtClean="0">
              <a:solidFill>
                <a:schemeClr val="tx2"/>
              </a:solidFill>
            </a:endParaRPr>
          </a:p>
          <a:p>
            <a:pPr algn="just">
              <a:lnSpc>
                <a:spcPct val="90000"/>
              </a:lnSpc>
            </a:pPr>
            <a:r>
              <a:rPr lang="en-GB" sz="1800" smtClean="0">
                <a:solidFill>
                  <a:schemeClr val="tx2"/>
                </a:solidFill>
              </a:rPr>
              <a:t>The CEI Cooperation Activities are projects of small scale and limited duration, which mainly take the form of seminars, workshops, training courses, study tours</a:t>
            </a:r>
          </a:p>
          <a:p>
            <a:pPr algn="just">
              <a:lnSpc>
                <a:spcPct val="90000"/>
              </a:lnSpc>
            </a:pPr>
            <a:endParaRPr lang="en-GB" sz="1800" smtClean="0">
              <a:solidFill>
                <a:schemeClr val="tx2"/>
              </a:solidFill>
            </a:endParaRPr>
          </a:p>
          <a:p>
            <a:pPr algn="just">
              <a:lnSpc>
                <a:spcPct val="90000"/>
              </a:lnSpc>
            </a:pPr>
            <a:r>
              <a:rPr lang="en-GB" sz="1800" smtClean="0">
                <a:solidFill>
                  <a:schemeClr val="tx2"/>
                </a:solidFill>
              </a:rPr>
              <a:t>Activities should involve several and not less than one third of CEI member states. Involvement of non-EU members is particularly encouraged</a:t>
            </a:r>
          </a:p>
          <a:p>
            <a:pPr algn="just">
              <a:lnSpc>
                <a:spcPct val="90000"/>
              </a:lnSpc>
            </a:pPr>
            <a:endParaRPr lang="en-GB" sz="1800" smtClean="0">
              <a:solidFill>
                <a:schemeClr val="tx2"/>
              </a:solidFill>
            </a:endParaRPr>
          </a:p>
          <a:p>
            <a:pPr algn="just">
              <a:lnSpc>
                <a:spcPct val="90000"/>
              </a:lnSpc>
            </a:pPr>
            <a:r>
              <a:rPr lang="en-GB" sz="1800" smtClean="0">
                <a:solidFill>
                  <a:schemeClr val="tx2"/>
                </a:solidFill>
              </a:rPr>
              <a:t>The CEI co-financing: maximum of 50% of the total project cost and up to the maximum amount of 15.000 EUR</a:t>
            </a:r>
            <a:endParaRPr lang="en-GB" sz="1800" smtClean="0"/>
          </a:p>
        </p:txBody>
      </p:sp>
      <p:sp>
        <p:nvSpPr>
          <p:cNvPr id="19458" name="Titolo 2"/>
          <p:cNvSpPr>
            <a:spLocks noGrp="1"/>
          </p:cNvSpPr>
          <p:nvPr>
            <p:ph type="title" idx="4294967295"/>
          </p:nvPr>
        </p:nvSpPr>
        <p:spPr/>
        <p:txBody>
          <a:bodyPr/>
          <a:lstStyle/>
          <a:p>
            <a:r>
              <a:rPr lang="en-US" sz="1800" b="1" smtClean="0"/>
              <a:t>CEI Cooperation Fund – functioning</a:t>
            </a:r>
          </a:p>
        </p:txBody>
      </p:sp>
      <p:sp>
        <p:nvSpPr>
          <p:cNvPr id="19459" name="Segnaposto numero diapositiva 3"/>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5584A744-9812-4FA9-A55E-0554AC9F111C}" type="slidenum">
              <a:rPr lang="it-IT" sz="1200">
                <a:solidFill>
                  <a:schemeClr val="bg1"/>
                </a:solidFill>
              </a:rPr>
              <a:pPr algn="r"/>
              <a:t>7</a:t>
            </a:fld>
            <a:endParaRPr lang="it-IT" sz="120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contenuto 1"/>
          <p:cNvSpPr>
            <a:spLocks noGrp="1"/>
          </p:cNvSpPr>
          <p:nvPr>
            <p:ph idx="4294967295"/>
          </p:nvPr>
        </p:nvSpPr>
        <p:spPr>
          <a:xfrm>
            <a:off x="179388" y="476250"/>
            <a:ext cx="8642350" cy="5327650"/>
          </a:xfrm>
        </p:spPr>
        <p:txBody>
          <a:bodyPr/>
          <a:lstStyle/>
          <a:p>
            <a:pPr algn="just">
              <a:lnSpc>
                <a:spcPct val="90000"/>
              </a:lnSpc>
              <a:buFont typeface="Wingdings" pitchFamily="2" charset="2"/>
              <a:buNone/>
            </a:pPr>
            <a:endParaRPr lang="it-IT" sz="1800" smtClean="0"/>
          </a:p>
          <a:p>
            <a:pPr algn="just">
              <a:lnSpc>
                <a:spcPct val="90000"/>
              </a:lnSpc>
            </a:pPr>
            <a:r>
              <a:rPr lang="en-GB" sz="1800" smtClean="0">
                <a:solidFill>
                  <a:schemeClr val="tx2"/>
                </a:solidFill>
              </a:rPr>
              <a:t>Out of 757 Cooperation Activities, </a:t>
            </a:r>
            <a:r>
              <a:rPr lang="en-GB" sz="1800" smtClean="0">
                <a:solidFill>
                  <a:schemeClr val="accent2"/>
                </a:solidFill>
              </a:rPr>
              <a:t>34</a:t>
            </a:r>
            <a:r>
              <a:rPr lang="en-GB" sz="1800" smtClean="0">
                <a:solidFill>
                  <a:schemeClr val="tx2"/>
                </a:solidFill>
              </a:rPr>
              <a:t> are </a:t>
            </a:r>
            <a:r>
              <a:rPr lang="en-GB" sz="1800" smtClean="0">
                <a:solidFill>
                  <a:schemeClr val="accent2"/>
                </a:solidFill>
              </a:rPr>
              <a:t>in tourism sector</a:t>
            </a:r>
          </a:p>
          <a:p>
            <a:pPr algn="just">
              <a:lnSpc>
                <a:spcPct val="90000"/>
              </a:lnSpc>
            </a:pPr>
            <a:endParaRPr lang="en-GB" sz="1800" smtClean="0">
              <a:solidFill>
                <a:schemeClr val="tx2"/>
              </a:solidFill>
            </a:endParaRPr>
          </a:p>
          <a:p>
            <a:pPr algn="just">
              <a:lnSpc>
                <a:spcPct val="90000"/>
              </a:lnSpc>
            </a:pPr>
            <a:r>
              <a:rPr lang="en-GB" sz="1800" smtClean="0">
                <a:solidFill>
                  <a:schemeClr val="tx2"/>
                </a:solidFill>
              </a:rPr>
              <a:t>Half of all CEI Cooperation Activities in tourism sector (17) were supported in the period 2004-2006, when the CEI Working Group on Tourism was operating, projects were developed by Ministries responsible for tourism and National Tourism Organisations:</a:t>
            </a:r>
          </a:p>
          <a:p>
            <a:pPr algn="just">
              <a:lnSpc>
                <a:spcPct val="90000"/>
              </a:lnSpc>
            </a:pPr>
            <a:endParaRPr lang="en-GB" sz="1800" smtClean="0">
              <a:solidFill>
                <a:schemeClr val="tx2"/>
              </a:solidFill>
            </a:endParaRPr>
          </a:p>
          <a:p>
            <a:pPr algn="just">
              <a:lnSpc>
                <a:spcPct val="90000"/>
              </a:lnSpc>
              <a:buFontTx/>
              <a:buChar char="•"/>
            </a:pPr>
            <a:r>
              <a:rPr lang="en-GB" sz="1600" smtClean="0">
                <a:solidFill>
                  <a:schemeClr val="tx2"/>
                </a:solidFill>
              </a:rPr>
              <a:t>Austria - rural tourism</a:t>
            </a:r>
          </a:p>
          <a:p>
            <a:pPr algn="just">
              <a:lnSpc>
                <a:spcPct val="90000"/>
              </a:lnSpc>
              <a:buFontTx/>
              <a:buChar char="•"/>
            </a:pPr>
            <a:r>
              <a:rPr lang="en-GB" sz="1600" smtClean="0">
                <a:solidFill>
                  <a:schemeClr val="tx2"/>
                </a:solidFill>
              </a:rPr>
              <a:t>Albania - Cultural Tourism,</a:t>
            </a:r>
          </a:p>
          <a:p>
            <a:pPr algn="just">
              <a:lnSpc>
                <a:spcPct val="90000"/>
              </a:lnSpc>
              <a:buFontTx/>
              <a:buChar char="•"/>
            </a:pPr>
            <a:r>
              <a:rPr lang="en-GB" sz="1600" smtClean="0">
                <a:solidFill>
                  <a:schemeClr val="tx2"/>
                </a:solidFill>
              </a:rPr>
              <a:t>Croatia – Quality in tourism,</a:t>
            </a:r>
          </a:p>
          <a:p>
            <a:pPr algn="just">
              <a:lnSpc>
                <a:spcPct val="90000"/>
              </a:lnSpc>
              <a:buFontTx/>
              <a:buChar char="•"/>
            </a:pPr>
            <a:r>
              <a:rPr lang="en-GB" sz="1600" smtClean="0">
                <a:solidFill>
                  <a:schemeClr val="tx2"/>
                </a:solidFill>
              </a:rPr>
              <a:t>Hungary - Eco-tourism,</a:t>
            </a:r>
          </a:p>
          <a:p>
            <a:pPr algn="just">
              <a:lnSpc>
                <a:spcPct val="90000"/>
              </a:lnSpc>
              <a:buFontTx/>
              <a:buChar char="•"/>
            </a:pPr>
            <a:r>
              <a:rPr lang="en-GB" sz="1600" smtClean="0">
                <a:solidFill>
                  <a:schemeClr val="tx2"/>
                </a:solidFill>
              </a:rPr>
              <a:t>Macedonia - sites under UNESCO protection,</a:t>
            </a:r>
          </a:p>
          <a:p>
            <a:pPr algn="just">
              <a:lnSpc>
                <a:spcPct val="90000"/>
              </a:lnSpc>
              <a:buFontTx/>
              <a:buChar char="•"/>
            </a:pPr>
            <a:r>
              <a:rPr lang="en-GB" sz="1600" smtClean="0">
                <a:solidFill>
                  <a:schemeClr val="tx2"/>
                </a:solidFill>
              </a:rPr>
              <a:t>Montenegro -  active &amp; extreme tourism</a:t>
            </a:r>
          </a:p>
          <a:p>
            <a:pPr>
              <a:buFontTx/>
              <a:buChar char="•"/>
            </a:pPr>
            <a:r>
              <a:rPr lang="en-GB" sz="1600" smtClean="0">
                <a:solidFill>
                  <a:schemeClr val="tx2"/>
                </a:solidFill>
              </a:rPr>
              <a:t>Slovenia - Tourism Satellite Accounts</a:t>
            </a:r>
          </a:p>
          <a:p>
            <a:pPr>
              <a:buFontTx/>
              <a:buNone/>
            </a:pPr>
            <a:endParaRPr lang="it-IT" sz="1600" smtClean="0">
              <a:solidFill>
                <a:schemeClr val="tx2"/>
              </a:solidFill>
            </a:endParaRPr>
          </a:p>
          <a:p>
            <a:r>
              <a:rPr lang="en-GB" sz="1800" smtClean="0">
                <a:solidFill>
                  <a:schemeClr val="tx2"/>
                </a:solidFill>
              </a:rPr>
              <a:t>Recent Cooperation Activity:</a:t>
            </a:r>
          </a:p>
          <a:p>
            <a:pPr>
              <a:buFont typeface="Wingdings" pitchFamily="2" charset="2"/>
              <a:buChar char="§"/>
            </a:pPr>
            <a:r>
              <a:rPr lang="en-GB" sz="1600" smtClean="0">
                <a:solidFill>
                  <a:schemeClr val="accent2"/>
                </a:solidFill>
              </a:rPr>
              <a:t>International Conference “Sustainability for Competitiveness in Tourism”,</a:t>
            </a:r>
            <a:r>
              <a:rPr lang="en-GB" sz="1600" smtClean="0">
                <a:solidFill>
                  <a:schemeClr val="tx2"/>
                </a:solidFill>
              </a:rPr>
              <a:t> Zagreb 22-23 November 2012, organised by UHPA - Association of Croatian Travel Agencies, which gathered travel associations, travel agents, tour operators and other tourism companies</a:t>
            </a:r>
          </a:p>
        </p:txBody>
      </p:sp>
      <p:sp>
        <p:nvSpPr>
          <p:cNvPr id="20482" name="Titolo 2"/>
          <p:cNvSpPr>
            <a:spLocks noGrp="1"/>
          </p:cNvSpPr>
          <p:nvPr>
            <p:ph type="title" idx="4294967295"/>
          </p:nvPr>
        </p:nvSpPr>
        <p:spPr/>
        <p:txBody>
          <a:bodyPr/>
          <a:lstStyle/>
          <a:p>
            <a:r>
              <a:rPr lang="en-US" sz="1800" b="1" smtClean="0"/>
              <a:t>CEI Cooperation Fund – focus on tourism</a:t>
            </a:r>
          </a:p>
        </p:txBody>
      </p:sp>
      <p:sp>
        <p:nvSpPr>
          <p:cNvPr id="20483" name="Segnaposto numero diapositiva 3"/>
          <p:cNvSpPr txBox="1">
            <a:spLocks noGrp="1"/>
          </p:cNvSpPr>
          <p:nvPr/>
        </p:nvSpPr>
        <p:spPr bwMode="auto">
          <a:xfrm>
            <a:off x="6551613" y="6381750"/>
            <a:ext cx="2555875" cy="339725"/>
          </a:xfrm>
          <a:prstGeom prst="rect">
            <a:avLst/>
          </a:prstGeom>
          <a:noFill/>
          <a:ln w="9525">
            <a:noFill/>
            <a:miter lim="800000"/>
            <a:headEnd/>
            <a:tailEnd/>
          </a:ln>
        </p:spPr>
        <p:txBody>
          <a:bodyPr/>
          <a:lstStyle/>
          <a:p>
            <a:pPr algn="r"/>
            <a:fld id="{39EA86EC-29B3-4A64-BA2C-D92FF437F95B}" type="slidenum">
              <a:rPr lang="it-IT" sz="1200">
                <a:solidFill>
                  <a:schemeClr val="bg1"/>
                </a:solidFill>
              </a:rPr>
              <a:pPr algn="r"/>
              <a:t>8</a:t>
            </a:fld>
            <a:endParaRPr lang="it-IT" sz="120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p:nvPr>
        </p:nvSpPr>
        <p:spPr>
          <a:xfrm>
            <a:off x="250825" y="765175"/>
            <a:ext cx="8642350" cy="5327650"/>
          </a:xfrm>
        </p:spPr>
        <p:txBody>
          <a:bodyPr/>
          <a:lstStyle/>
          <a:p>
            <a:pPr>
              <a:lnSpc>
                <a:spcPct val="90000"/>
              </a:lnSpc>
              <a:buFont typeface="Wingdings" pitchFamily="2" charset="2"/>
              <a:buNone/>
            </a:pPr>
            <a:endParaRPr lang="en-GB" sz="1800" smtClean="0"/>
          </a:p>
          <a:p>
            <a:pPr>
              <a:lnSpc>
                <a:spcPct val="90000"/>
              </a:lnSpc>
            </a:pPr>
            <a:r>
              <a:rPr lang="en-GB" sz="1800" smtClean="0"/>
              <a:t>Launched in 2004 to support transfer </a:t>
            </a:r>
            <a:r>
              <a:rPr lang="en-GB" sz="1800" smtClean="0">
                <a:solidFill>
                  <a:schemeClr val="accent2"/>
                </a:solidFill>
              </a:rPr>
              <a:t>of know-how and experiences from the EU to the non-EU countries </a:t>
            </a:r>
            <a:r>
              <a:rPr lang="en-GB" sz="1800" smtClean="0"/>
              <a:t>within the CEI region</a:t>
            </a:r>
          </a:p>
          <a:p>
            <a:pPr>
              <a:lnSpc>
                <a:spcPct val="90000"/>
              </a:lnSpc>
            </a:pPr>
            <a:endParaRPr lang="en-GB" sz="1800" smtClean="0"/>
          </a:p>
          <a:p>
            <a:pPr>
              <a:lnSpc>
                <a:spcPct val="90000"/>
              </a:lnSpc>
            </a:pPr>
            <a:r>
              <a:rPr lang="en-GB" sz="1800" smtClean="0"/>
              <a:t>The priority is the know-how transfer in these fields:</a:t>
            </a:r>
          </a:p>
          <a:p>
            <a:pPr lvl="1">
              <a:lnSpc>
                <a:spcPct val="90000"/>
              </a:lnSpc>
            </a:pPr>
            <a:r>
              <a:rPr lang="en-GB" sz="1800" smtClean="0"/>
              <a:t>European integration and capacity building </a:t>
            </a:r>
          </a:p>
          <a:p>
            <a:pPr lvl="1">
              <a:lnSpc>
                <a:spcPct val="90000"/>
              </a:lnSpc>
            </a:pPr>
            <a:r>
              <a:rPr lang="en-GB" sz="1800" smtClean="0"/>
              <a:t>Agriculture, energy and environment</a:t>
            </a:r>
          </a:p>
          <a:p>
            <a:pPr lvl="1">
              <a:lnSpc>
                <a:spcPct val="90000"/>
              </a:lnSpc>
            </a:pPr>
            <a:r>
              <a:rPr lang="en-GB" sz="1800" smtClean="0"/>
              <a:t>Infrastructure planning and development</a:t>
            </a:r>
          </a:p>
          <a:p>
            <a:pPr lvl="1">
              <a:lnSpc>
                <a:spcPct val="90000"/>
              </a:lnSpc>
            </a:pPr>
            <a:endParaRPr lang="en-GB" sz="1600" smtClean="0"/>
          </a:p>
          <a:p>
            <a:pPr>
              <a:lnSpc>
                <a:spcPct val="90000"/>
              </a:lnSpc>
            </a:pPr>
            <a:r>
              <a:rPr lang="en-GB" sz="1800" smtClean="0"/>
              <a:t>Since 2004 a total CEI allocation of more than </a:t>
            </a:r>
            <a:r>
              <a:rPr lang="en-GB" sz="1800" smtClean="0">
                <a:solidFill>
                  <a:schemeClr val="accent2"/>
                </a:solidFill>
              </a:rPr>
              <a:t>€ 2.2 million</a:t>
            </a:r>
            <a:r>
              <a:rPr lang="en-GB" sz="1800" smtClean="0"/>
              <a:t> for overall value of activities of </a:t>
            </a:r>
            <a:r>
              <a:rPr lang="en-GB" sz="1800" smtClean="0">
                <a:solidFill>
                  <a:schemeClr val="accent2"/>
                </a:solidFill>
              </a:rPr>
              <a:t>€ 6.3 million</a:t>
            </a:r>
          </a:p>
          <a:p>
            <a:pPr>
              <a:lnSpc>
                <a:spcPct val="90000"/>
              </a:lnSpc>
            </a:pPr>
            <a:endParaRPr lang="en-GB" sz="1800" smtClean="0">
              <a:solidFill>
                <a:schemeClr val="accent2"/>
              </a:solidFill>
            </a:endParaRPr>
          </a:p>
          <a:p>
            <a:pPr>
              <a:lnSpc>
                <a:spcPct val="90000"/>
              </a:lnSpc>
            </a:pPr>
            <a:r>
              <a:rPr lang="en-GB" sz="1800" smtClean="0"/>
              <a:t>Total of </a:t>
            </a:r>
            <a:r>
              <a:rPr lang="en-GB" sz="1800" smtClean="0">
                <a:solidFill>
                  <a:schemeClr val="accent2"/>
                </a:solidFill>
              </a:rPr>
              <a:t>79 KEP</a:t>
            </a:r>
            <a:r>
              <a:rPr lang="en-GB" sz="1800" smtClean="0"/>
              <a:t> projects, up to € 40.000 each</a:t>
            </a:r>
          </a:p>
          <a:p>
            <a:pPr>
              <a:lnSpc>
                <a:spcPct val="90000"/>
              </a:lnSpc>
            </a:pPr>
            <a:endParaRPr lang="en-GB" sz="1800" smtClean="0"/>
          </a:p>
          <a:p>
            <a:pPr>
              <a:lnSpc>
                <a:spcPct val="90000"/>
              </a:lnSpc>
            </a:pPr>
            <a:r>
              <a:rPr lang="en-GB" sz="1800" smtClean="0"/>
              <a:t>Usually annual Calls for Proposals</a:t>
            </a:r>
            <a:endParaRPr lang="en-GB" sz="1800" smtClean="0">
              <a:solidFill>
                <a:schemeClr val="tx2"/>
              </a:solidFill>
            </a:endParaRPr>
          </a:p>
        </p:txBody>
      </p:sp>
      <p:sp>
        <p:nvSpPr>
          <p:cNvPr id="21506" name="Segnaposto numero diapositiva 4"/>
          <p:cNvSpPr>
            <a:spLocks noGrp="1"/>
          </p:cNvSpPr>
          <p:nvPr>
            <p:ph type="sldNum" sz="quarter" idx="15"/>
          </p:nvPr>
        </p:nvSpPr>
        <p:spPr>
          <a:noFill/>
        </p:spPr>
        <p:txBody>
          <a:bodyPr/>
          <a:lstStyle/>
          <a:p>
            <a:fld id="{491AB3D4-68E6-4075-BC6A-2F0849F99BA4}" type="slidenum">
              <a:rPr lang="it-IT" smtClean="0"/>
              <a:pPr/>
              <a:t>9</a:t>
            </a:fld>
            <a:endParaRPr lang="it-IT" smtClean="0"/>
          </a:p>
        </p:txBody>
      </p:sp>
      <p:sp>
        <p:nvSpPr>
          <p:cNvPr id="21507" name="Title 7"/>
          <p:cNvSpPr>
            <a:spLocks noGrp="1"/>
          </p:cNvSpPr>
          <p:nvPr>
            <p:ph type="title" idx="13"/>
          </p:nvPr>
        </p:nvSpPr>
        <p:spPr>
          <a:xfrm>
            <a:off x="1331913" y="44450"/>
            <a:ext cx="7667625" cy="635000"/>
          </a:xfrm>
        </p:spPr>
        <p:txBody>
          <a:bodyPr/>
          <a:lstStyle/>
          <a:p>
            <a:pPr eaLnBrk="1" hangingPunct="1"/>
            <a:r>
              <a:rPr lang="en-GB" sz="1800" b="1" smtClean="0"/>
              <a:t>CEI Know-How Exchange Programme (KEP)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I and KEP">
  <a:themeElements>
    <a:clrScheme name="CEI and KE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I and KE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627063" marR="0" indent="-627063" algn="ctr" defTabSz="914400" rtl="0" eaLnBrk="1" fontAlgn="base" latinLnBrk="0" hangingPunct="1">
          <a:lnSpc>
            <a:spcPct val="100000"/>
          </a:lnSpc>
          <a:spcBef>
            <a:spcPct val="0"/>
          </a:spcBef>
          <a:spcAft>
            <a:spcPct val="0"/>
          </a:spcAft>
          <a:buClrTx/>
          <a:buSzTx/>
          <a:buFont typeface="Wingdings" pitchFamily="2" charset="2"/>
          <a:buChar char="v"/>
          <a:tabLst/>
          <a:defRPr kumimoji="0" lang="it-IT"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627063" marR="0" indent="-627063" algn="ctr" defTabSz="914400" rtl="0" eaLnBrk="1" fontAlgn="base" latinLnBrk="0" hangingPunct="1">
          <a:lnSpc>
            <a:spcPct val="100000"/>
          </a:lnSpc>
          <a:spcBef>
            <a:spcPct val="0"/>
          </a:spcBef>
          <a:spcAft>
            <a:spcPct val="0"/>
          </a:spcAft>
          <a:buClrTx/>
          <a:buSzTx/>
          <a:buFont typeface="Wingdings" pitchFamily="2" charset="2"/>
          <a:buChar char="v"/>
          <a:tabLst/>
          <a:defRPr kumimoji="0" lang="it-IT" sz="2400" b="0" i="0" u="none" strike="noStrike" cap="none" normalizeH="0" baseline="0" smtClean="0">
            <a:ln>
              <a:noFill/>
            </a:ln>
            <a:solidFill>
              <a:schemeClr val="bg1"/>
            </a:solidFill>
            <a:effectLst/>
            <a:latin typeface="Arial" charset="0"/>
          </a:defRPr>
        </a:defPPr>
      </a:lstStyle>
    </a:lnDef>
  </a:objectDefaults>
  <a:extraClrSchemeLst>
    <a:extraClrScheme>
      <a:clrScheme name="CEI and KE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I and KE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I and KE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I and KE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I and KE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I and KE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I and KE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I and KE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I and KE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I and KE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I and KE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I and KE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3580</TotalTime>
  <Words>1117</Words>
  <Application>Microsoft Office PowerPoint</Application>
  <PresentationFormat>On-screen Show (4:3)</PresentationFormat>
  <Paragraphs>201</Paragraphs>
  <Slides>15</Slides>
  <Notes>8</Notes>
  <HiddenSlides>0</HiddenSlides>
  <MMClips>0</MMClips>
  <ScaleCrop>false</ScaleCrop>
  <HeadingPairs>
    <vt:vector size="6" baseType="variant">
      <vt:variant>
        <vt:lpstr>Caratteri utilizzati</vt:lpstr>
      </vt:variant>
      <vt:variant>
        <vt:i4>7</vt:i4>
      </vt:variant>
      <vt:variant>
        <vt:lpstr>Modello struttura</vt:lpstr>
      </vt:variant>
      <vt:variant>
        <vt:i4>4</vt:i4>
      </vt:variant>
      <vt:variant>
        <vt:lpstr>Titoli diapositive</vt:lpstr>
      </vt:variant>
      <vt:variant>
        <vt:i4>15</vt:i4>
      </vt:variant>
    </vt:vector>
  </HeadingPairs>
  <TitlesOfParts>
    <vt:vector size="26" baseType="lpstr">
      <vt:lpstr>Arial</vt:lpstr>
      <vt:lpstr>Wingdings</vt:lpstr>
      <vt:lpstr>Calibri</vt:lpstr>
      <vt:lpstr>宋体</vt:lpstr>
      <vt:lpstr>Wingdings 2</vt:lpstr>
      <vt:lpstr>Calibri Bold</vt:lpstr>
      <vt:lpstr>Times New Roman</vt:lpstr>
      <vt:lpstr>CEI and KEP</vt:lpstr>
      <vt:lpstr>CEI and KEP</vt:lpstr>
      <vt:lpstr>CEI and KEP</vt:lpstr>
      <vt:lpstr>CEI and KEP</vt:lpstr>
      <vt:lpstr>Diapositiva 1</vt:lpstr>
      <vt:lpstr>Central European Initiative: 18 Member States in 2013</vt:lpstr>
      <vt:lpstr>CEI – Regional Cooperation for European Integration</vt:lpstr>
      <vt:lpstr>Central European Initiative: Structure</vt:lpstr>
      <vt:lpstr>Support Instruments available for CEI Activities in tourism sector</vt:lpstr>
      <vt:lpstr>CEI Cooperation Fund</vt:lpstr>
      <vt:lpstr>CEI Cooperation Fund – functioning</vt:lpstr>
      <vt:lpstr>CEI Cooperation Fund – focus on tourism</vt:lpstr>
      <vt:lpstr>CEI Know-How Exchange Programme (KEP)</vt:lpstr>
      <vt:lpstr>CEI Know-How Exchange Programme (KEP) – functioning</vt:lpstr>
      <vt:lpstr>CEI Know-How Exchange Programme (KEP) – tourism</vt:lpstr>
      <vt:lpstr>Promotion of EU Projects Co-financed by the EC</vt:lpstr>
      <vt:lpstr>Promotion of EU Projects Co-financed by the EC</vt:lpstr>
      <vt:lpstr>Sustainable  and  Energy efficient  Mobility  Options  in Tourist  Regions  in  Europe - SEEMORE</vt:lpstr>
      <vt:lpstr>Diapositiva 15</vt:lpstr>
    </vt:vector>
  </TitlesOfParts>
  <Company>C.E.I.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vlad</dc:creator>
  <cp:lastModifiedBy>Izabela Gostisa</cp:lastModifiedBy>
  <cp:revision>523</cp:revision>
  <dcterms:created xsi:type="dcterms:W3CDTF">2010-11-04T17:48:44Z</dcterms:created>
  <dcterms:modified xsi:type="dcterms:W3CDTF">2013-06-04T12:48:30Z</dcterms:modified>
</cp:coreProperties>
</file>